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handoutMasterIdLst>
    <p:handoutMasterId r:id="rId68"/>
  </p:handoutMasterIdLst>
  <p:sldIdLst>
    <p:sldId id="257" r:id="rId5"/>
    <p:sldId id="258" r:id="rId6"/>
    <p:sldId id="260" r:id="rId7"/>
    <p:sldId id="320" r:id="rId8"/>
    <p:sldId id="261" r:id="rId9"/>
    <p:sldId id="325"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322" r:id="rId23"/>
    <p:sldId id="274" r:id="rId24"/>
    <p:sldId id="275" r:id="rId25"/>
    <p:sldId id="323" r:id="rId26"/>
    <p:sldId id="276" r:id="rId27"/>
    <p:sldId id="278" r:id="rId28"/>
    <p:sldId id="280" r:id="rId29"/>
    <p:sldId id="281" r:id="rId30"/>
    <p:sldId id="282" r:id="rId31"/>
    <p:sldId id="279" r:id="rId32"/>
    <p:sldId id="284" r:id="rId33"/>
    <p:sldId id="285" r:id="rId34"/>
    <p:sldId id="286" r:id="rId35"/>
    <p:sldId id="287" r:id="rId36"/>
    <p:sldId id="283" r:id="rId37"/>
    <p:sldId id="288" r:id="rId38"/>
    <p:sldId id="290"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5" r:id="rId52"/>
    <p:sldId id="318" r:id="rId53"/>
    <p:sldId id="306" r:id="rId54"/>
    <p:sldId id="308" r:id="rId55"/>
    <p:sldId id="321" r:id="rId56"/>
    <p:sldId id="304" r:id="rId57"/>
    <p:sldId id="289" r:id="rId58"/>
    <p:sldId id="310" r:id="rId59"/>
    <p:sldId id="311" r:id="rId60"/>
    <p:sldId id="312" r:id="rId61"/>
    <p:sldId id="313" r:id="rId62"/>
    <p:sldId id="316" r:id="rId63"/>
    <p:sldId id="317" r:id="rId64"/>
    <p:sldId id="324" r:id="rId65"/>
    <p:sldId id="259" r:id="rId66"/>
  </p:sldIdLst>
  <p:sldSz cx="9144000" cy="5143500" type="screen16x9"/>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688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06" autoAdjust="0"/>
    <p:restoredTop sz="73414" autoAdjust="0"/>
  </p:normalViewPr>
  <p:slideViewPr>
    <p:cSldViewPr>
      <p:cViewPr varScale="1">
        <p:scale>
          <a:sx n="100" d="100"/>
          <a:sy n="100" d="100"/>
        </p:scale>
        <p:origin x="-96" y="-224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65" d="100"/>
          <a:sy n="165" d="100"/>
        </p:scale>
        <p:origin x="-96" y="-13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r>
              <a:rPr lang="en-US" smtClean="0"/>
              <a:t>Speaking OData to SharePoint 2010 in a RESTful manner</a:t>
            </a:r>
            <a:endParaRPr lang="nl-NL"/>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7C272F4F-AECC-4412-AA87-2910CA4D7797}" type="datetimeFigureOut">
              <a:rPr lang="nl-NL" smtClean="0"/>
              <a:t>5-5-2011</a:t>
            </a:fld>
            <a:endParaRPr lang="nl-NL"/>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r>
              <a:rPr lang="nl-NL" smtClean="0"/>
              <a:t>DevDays 2011 - Michaël Hompus | Principal Developer | Winvision</a:t>
            </a:r>
            <a:endParaRPr lang="nl-NL"/>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8A759470-399A-4BDE-927B-823AECDB957F}" type="slidenum">
              <a:rPr lang="nl-NL" smtClean="0"/>
              <a:t>‹#›</a:t>
            </a:fld>
            <a:endParaRPr lang="nl-NL"/>
          </a:p>
        </p:txBody>
      </p:sp>
    </p:spTree>
    <p:extLst>
      <p:ext uri="{BB962C8B-B14F-4D97-AF65-F5344CB8AC3E}">
        <p14:creationId xmlns:p14="http://schemas.microsoft.com/office/powerpoint/2010/main" val="87209897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774704" cy="496332"/>
          </a:xfrm>
          <a:prstGeom prst="rect">
            <a:avLst/>
          </a:prstGeom>
        </p:spPr>
        <p:txBody>
          <a:bodyPr vert="horz" lIns="91440" tIns="45720" rIns="91440" bIns="45720" rtlCol="0"/>
          <a:lstStyle>
            <a:lvl1pPr algn="l">
              <a:defRPr sz="1400">
                <a:latin typeface="Segoe" pitchFamily="34" charset="0"/>
              </a:defRPr>
            </a:lvl1pPr>
          </a:lstStyle>
          <a:p>
            <a:r>
              <a:rPr lang="en-US" smtClean="0"/>
              <a:t>Speaking OData to SharePoint 2010 in a RESTful manner</a:t>
            </a:r>
            <a:endParaRPr lang="nl-NL" dirty="0"/>
          </a:p>
        </p:txBody>
      </p:sp>
      <p:sp>
        <p:nvSpPr>
          <p:cNvPr id="4" name="Slide Image Placeholder 3"/>
          <p:cNvSpPr>
            <a:spLocks noGrp="1" noRot="1" noChangeAspect="1"/>
          </p:cNvSpPr>
          <p:nvPr>
            <p:ph type="sldImg" idx="2"/>
          </p:nvPr>
        </p:nvSpPr>
        <p:spPr>
          <a:xfrm>
            <a:off x="26988" y="537380"/>
            <a:ext cx="6615112"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25534" y="4261220"/>
            <a:ext cx="6616800" cy="5184576"/>
          </a:xfrm>
          <a:prstGeom prst="rect">
            <a:avLst/>
          </a:prstGeom>
          <a:ln w="12700">
            <a:solidFill>
              <a:schemeClr val="tx1"/>
            </a:solidFill>
          </a:ln>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6" name="Footer Placeholder 5"/>
          <p:cNvSpPr>
            <a:spLocks noGrp="1"/>
          </p:cNvSpPr>
          <p:nvPr>
            <p:ph type="ftr" sz="quarter" idx="4"/>
          </p:nvPr>
        </p:nvSpPr>
        <p:spPr>
          <a:xfrm>
            <a:off x="0" y="9428583"/>
            <a:ext cx="4630688" cy="496332"/>
          </a:xfrm>
          <a:prstGeom prst="rect">
            <a:avLst/>
          </a:prstGeom>
        </p:spPr>
        <p:txBody>
          <a:bodyPr vert="horz" lIns="91440" tIns="45720" rIns="91440" bIns="45720" rtlCol="0" anchor="b"/>
          <a:lstStyle>
            <a:lvl1pPr algn="l">
              <a:defRPr sz="1200">
                <a:latin typeface="Segoe" pitchFamily="34" charset="0"/>
              </a:defRPr>
            </a:lvl1pPr>
          </a:lstStyle>
          <a:p>
            <a:r>
              <a:rPr lang="nl-NL" smtClean="0"/>
              <a:t>DevDays 2011 - Michaël Hompus | Principal Developer | Winvision</a:t>
            </a:r>
            <a:endParaRPr lang="nl-NL" dirty="0"/>
          </a:p>
        </p:txBody>
      </p:sp>
      <p:sp>
        <p:nvSpPr>
          <p:cNvPr id="7" name="Slide Number Placeholder 6"/>
          <p:cNvSpPr>
            <a:spLocks noGrp="1"/>
          </p:cNvSpPr>
          <p:nvPr>
            <p:ph type="sldNum" sz="quarter" idx="5"/>
          </p:nvPr>
        </p:nvSpPr>
        <p:spPr>
          <a:xfrm>
            <a:off x="4630689" y="9428583"/>
            <a:ext cx="2036856" cy="496332"/>
          </a:xfrm>
          <a:prstGeom prst="rect">
            <a:avLst/>
          </a:prstGeom>
        </p:spPr>
        <p:txBody>
          <a:bodyPr vert="horz" lIns="91440" tIns="45720" rIns="91440" bIns="45720" rtlCol="0" anchor="b"/>
          <a:lstStyle>
            <a:lvl1pPr algn="r">
              <a:defRPr sz="1200" b="1">
                <a:latin typeface="Segoe" pitchFamily="34" charset="0"/>
              </a:defRPr>
            </a:lvl1pPr>
          </a:lstStyle>
          <a:p>
            <a:fld id="{A3948C83-8746-4D84-AE8D-FE03D55CE4EE}" type="slidenum">
              <a:rPr lang="nl-NL" smtClean="0"/>
              <a:pPr/>
              <a:t>‹#›</a:t>
            </a:fld>
            <a:endParaRPr lang="nl-NL" dirty="0"/>
          </a:p>
        </p:txBody>
      </p:sp>
      <p:sp>
        <p:nvSpPr>
          <p:cNvPr id="8" name="Date Placeholder 7"/>
          <p:cNvSpPr>
            <a:spLocks noGrp="1"/>
          </p:cNvSpPr>
          <p:nvPr>
            <p:ph type="dt" idx="1"/>
          </p:nvPr>
        </p:nvSpPr>
        <p:spPr>
          <a:xfrm>
            <a:off x="4774704" y="0"/>
            <a:ext cx="1892796" cy="496888"/>
          </a:xfrm>
          <a:prstGeom prst="rect">
            <a:avLst/>
          </a:prstGeom>
        </p:spPr>
        <p:txBody>
          <a:bodyPr vert="horz" lIns="91440" tIns="45720" rIns="91440" bIns="45720" rtlCol="0"/>
          <a:lstStyle>
            <a:lvl1pPr algn="r">
              <a:defRPr sz="1200"/>
            </a:lvl1pPr>
          </a:lstStyle>
          <a:p>
            <a:fld id="{4C2B20F3-353A-40E6-9B54-834DE9EE9BF5}" type="datetimeFigureOut">
              <a:rPr lang="nl-NL" smtClean="0"/>
              <a:t>5-5-2011</a:t>
            </a:fld>
            <a:endParaRPr lang="nl-NL"/>
          </a:p>
        </p:txBody>
      </p:sp>
    </p:spTree>
    <p:extLst>
      <p:ext uri="{BB962C8B-B14F-4D97-AF65-F5344CB8AC3E}">
        <p14:creationId xmlns:p14="http://schemas.microsoft.com/office/powerpoint/2010/main" val="43639287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Segoe" pitchFamily="34" charset="0"/>
        <a:ea typeface="+mn-ea"/>
        <a:cs typeface="+mn-cs"/>
      </a:defRPr>
    </a:lvl1pPr>
    <a:lvl2pPr marL="457200" algn="l" defTabSz="914400" rtl="0" eaLnBrk="1" latinLnBrk="0" hangingPunct="1">
      <a:defRPr sz="1200" kern="1200">
        <a:solidFill>
          <a:schemeClr val="tx1"/>
        </a:solidFill>
        <a:latin typeface="Segoe" pitchFamily="34" charset="0"/>
        <a:ea typeface="+mn-ea"/>
        <a:cs typeface="+mn-cs"/>
      </a:defRPr>
    </a:lvl2pPr>
    <a:lvl3pPr marL="914400" algn="l" defTabSz="914400" rtl="0" eaLnBrk="1" latinLnBrk="0" hangingPunct="1">
      <a:defRPr sz="1200" kern="1200">
        <a:solidFill>
          <a:schemeClr val="tx1"/>
        </a:solidFill>
        <a:latin typeface="Segoe" pitchFamily="34" charset="0"/>
        <a:ea typeface="+mn-ea"/>
        <a:cs typeface="+mn-cs"/>
      </a:defRPr>
    </a:lvl3pPr>
    <a:lvl4pPr marL="1371600" algn="l" defTabSz="914400" rtl="0" eaLnBrk="1" latinLnBrk="0" hangingPunct="1">
      <a:defRPr sz="1200" kern="1200">
        <a:solidFill>
          <a:schemeClr val="tx1"/>
        </a:solidFill>
        <a:latin typeface="Segoe" pitchFamily="34" charset="0"/>
        <a:ea typeface="+mn-ea"/>
        <a:cs typeface="+mn-cs"/>
      </a:defRPr>
    </a:lvl4pPr>
    <a:lvl5pPr marL="1828800" algn="l" defTabSz="914400" rtl="0" eaLnBrk="1" latinLnBrk="0" hangingPunct="1">
      <a:defRPr sz="1200" kern="1200">
        <a:solidFill>
          <a:schemeClr val="tx1"/>
        </a:solidFill>
        <a:latin typeface="Sego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dev.twitter.com/doc"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iki.openstreetmap.org/wiki/API" TargetMode="External"/><Relationship Id="rId5" Type="http://schemas.openxmlformats.org/officeDocument/2006/relationships/hyperlink" Target="http://aws.amazon.com/" TargetMode="External"/><Relationship Id="rId4" Type="http://schemas.openxmlformats.org/officeDocument/2006/relationships/hyperlink" Target="http://www.flickr.com/services/api/"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geekandpoke.typepad.com/"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geekandpoke.typepad.com/geekandpoke/2009/11/service-calling-made-easy-part-1.htm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blog.hompus.nl/feed/at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michael.hompus@winvision.nl"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twitter.com/eNeRGy164" TargetMode="External"/><Relationship Id="rId4" Type="http://schemas.openxmlformats.org/officeDocument/2006/relationships/hyperlink" Target="http://blog.hompus.nl/"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blog.hompus.nl/2010/03/26/could-not-load-type-idataserviceupdateprovider-when-using-rest-with-sharepoint-2010/"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948C83-8746-4D84-AE8D-FE03D55CE4EE}" type="slidenum">
              <a:rPr lang="nl-NL" smtClean="0"/>
              <a:pPr/>
              <a:t>1</a:t>
            </a:fld>
            <a:endParaRPr lang="nl-NL"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nl-NL" dirty="0"/>
          </a:p>
        </p:txBody>
      </p:sp>
      <p:sp>
        <p:nvSpPr>
          <p:cNvPr id="5" name="Header Placeholder 4"/>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3307809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“Het juiste gereedschap”</a:t>
            </a:r>
          </a:p>
          <a:p>
            <a:endParaRPr lang="nl-NL" dirty="0" smtClean="0"/>
          </a:p>
          <a:p>
            <a:r>
              <a:rPr lang="nl-NL" dirty="0" smtClean="0"/>
              <a:t>Om het juiste gereedschap voor het doel dat voor je ligt wil pakken moet je wel eerst de verschillende eigenschappen van je gereedschap kennen.</a:t>
            </a:r>
          </a:p>
          <a:p>
            <a:endParaRPr lang="nl-NL" dirty="0" smtClean="0"/>
          </a:p>
          <a:p>
            <a:r>
              <a:rPr lang="nl-NL" dirty="0" smtClean="0"/>
              <a:t>Deze presentatie is bedoeld zodat je weet wanneer de REST Web Services de juiste keuze als interface is. Met deze kennis wordt deze interface een extra stuk gereedschap in je tas.</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10</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218061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“Startklaar”</a:t>
            </a:r>
          </a:p>
          <a:p>
            <a:endParaRPr lang="nl-NL" dirty="0" smtClean="0"/>
          </a:p>
          <a:p>
            <a:r>
              <a:rPr lang="nl-NL" dirty="0" smtClean="0"/>
              <a:t>Na deze presentatie ben je startklaar om met de REST Web Services binnen SharePoint aan de slag te gaan.</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11</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2829318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“REST”</a:t>
            </a:r>
          </a:p>
          <a:p>
            <a:endParaRPr lang="nl-NL" dirty="0" smtClean="0"/>
          </a:p>
          <a:p>
            <a:r>
              <a:rPr lang="nl-NL" dirty="0" smtClean="0"/>
              <a:t>De term REST hebben we nu al vaak genoeg gehoord. Het wordt tijd om te kijken wat het nu betekent.</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12</a:t>
            </a:fld>
            <a:endParaRPr lang="nl-NL"/>
          </a:p>
        </p:txBody>
      </p:sp>
      <p:sp>
        <p:nvSpPr>
          <p:cNvPr id="7" name="Slide Image Placeholder 6"/>
          <p:cNvSpPr>
            <a:spLocks noGrp="1" noRot="1" noChangeAspect="1"/>
          </p:cNvSpPr>
          <p:nvPr>
            <p:ph type="sldImg"/>
          </p:nvPr>
        </p:nvSpPr>
        <p:spPr>
          <a:xfrm>
            <a:off x="26988" y="538163"/>
            <a:ext cx="6615112" cy="3722687"/>
          </a:xfrm>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635363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“Definitie”</a:t>
            </a:r>
          </a:p>
          <a:p>
            <a:endParaRPr lang="nl-NL" dirty="0" smtClean="0"/>
          </a:p>
          <a:p>
            <a:r>
              <a:rPr lang="nl-NL" dirty="0" smtClean="0"/>
              <a:t>De term REST is in 2000 gedefinieerd door Roy </a:t>
            </a:r>
            <a:r>
              <a:rPr lang="nl-NL" dirty="0" err="1" smtClean="0"/>
              <a:t>Fielding</a:t>
            </a:r>
            <a:r>
              <a:rPr lang="nl-NL" dirty="0" smtClean="0"/>
              <a:t> in zijn proefschrift.</a:t>
            </a:r>
          </a:p>
          <a:p>
            <a:r>
              <a:rPr lang="nl-NL" dirty="0" smtClean="0"/>
              <a:t>Roy </a:t>
            </a:r>
            <a:r>
              <a:rPr lang="nl-NL" dirty="0" err="1" smtClean="0"/>
              <a:t>Fielding</a:t>
            </a:r>
            <a:r>
              <a:rPr lang="nl-NL" dirty="0" smtClean="0"/>
              <a:t> is ook één van de auteurs van de HTTP 1.0 en 1.1 standaarden.</a:t>
            </a:r>
          </a:p>
          <a:p>
            <a:endParaRPr lang="nl-NL" dirty="0" smtClean="0"/>
          </a:p>
          <a:p>
            <a:r>
              <a:rPr lang="nl-NL" dirty="0" smtClean="0"/>
              <a:t>REST is een architectuur, geen standaard zoals bijvoorbeeld SOAP dat is.</a:t>
            </a:r>
            <a:endParaRPr lang="en-US" dirty="0" smtClean="0"/>
          </a:p>
          <a:p>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13</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1080463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“6 regels”</a:t>
            </a:r>
          </a:p>
          <a:p>
            <a:endParaRPr lang="nl-NL" dirty="0" smtClean="0"/>
          </a:p>
          <a:p>
            <a:r>
              <a:rPr lang="nl-NL" dirty="0" smtClean="0"/>
              <a:t>De REST architectuur is beschreven in 6 regels. Er zijn 5 verplichte regels. De laatste regel “Code on </a:t>
            </a:r>
            <a:r>
              <a:rPr lang="nl-NL" dirty="0" err="1" smtClean="0"/>
              <a:t>demand</a:t>
            </a:r>
            <a:r>
              <a:rPr lang="nl-NL" dirty="0" smtClean="0"/>
              <a:t>” is optioneel.</a:t>
            </a:r>
          </a:p>
          <a:p>
            <a:r>
              <a:rPr lang="nl-NL" dirty="0" smtClean="0"/>
              <a:t>Als aan de verplichte regels wordt voldaan spreken we van een RESTful systeem.</a:t>
            </a:r>
          </a:p>
          <a:p>
            <a:endParaRPr lang="nl-NL" dirty="0" smtClean="0"/>
          </a:p>
          <a:p>
            <a:r>
              <a:rPr lang="nl-NL" dirty="0" smtClean="0"/>
              <a:t>De implementatie van deze regels is helemaal vrij. In de praktijk zien we vooral systemen die met behulp van het HTTP protocol zijn geïmplementeerd.</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14</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1564994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“Client – Server”</a:t>
            </a:r>
          </a:p>
          <a:p>
            <a:endParaRPr lang="nl-NL" dirty="0" smtClean="0"/>
          </a:p>
          <a:p>
            <a:r>
              <a:rPr lang="nl-NL" dirty="0" smtClean="0"/>
              <a:t>De </a:t>
            </a:r>
            <a:r>
              <a:rPr lang="nl-NL" dirty="0" err="1" smtClean="0"/>
              <a:t>client</a:t>
            </a:r>
            <a:r>
              <a:rPr lang="nl-NL" dirty="0" smtClean="0"/>
              <a:t> initieert een verzoek aan de server, de server verwerkt dit verzoek en stuurt het bijbehorende antwoord.</a:t>
            </a:r>
          </a:p>
          <a:p>
            <a:endParaRPr lang="nl-NL" dirty="0" smtClean="0"/>
          </a:p>
          <a:p>
            <a:r>
              <a:rPr lang="nl-NL" dirty="0" smtClean="0"/>
              <a:t>Clients en servers zijn gescheiden door een uniforme interface. Dit zorgt voor “</a:t>
            </a:r>
            <a:r>
              <a:rPr lang="nl-NL" dirty="0" err="1" smtClean="0"/>
              <a:t>separation</a:t>
            </a:r>
            <a:r>
              <a:rPr lang="nl-NL" dirty="0" smtClean="0"/>
              <a:t> of concerns”.</a:t>
            </a:r>
          </a:p>
          <a:p>
            <a:r>
              <a:rPr lang="nl-NL" dirty="0" smtClean="0"/>
              <a:t>Zo lang de interface niet aangepast wordt kunnen </a:t>
            </a:r>
            <a:r>
              <a:rPr lang="nl-NL" dirty="0" err="1" smtClean="0"/>
              <a:t>clients</a:t>
            </a:r>
            <a:r>
              <a:rPr lang="nl-NL" dirty="0" smtClean="0"/>
              <a:t> en server onafhankelijk van elkaar ontwikkeld worden. Ook kunnen er verschillende </a:t>
            </a:r>
            <a:r>
              <a:rPr lang="nl-NL" dirty="0" err="1" smtClean="0"/>
              <a:t>clients</a:t>
            </a:r>
            <a:r>
              <a:rPr lang="nl-NL" dirty="0" smtClean="0"/>
              <a:t> zijn die dezelfde interface gebruiken.</a:t>
            </a:r>
          </a:p>
          <a:p>
            <a:endParaRPr lang="nl-NL" dirty="0" smtClean="0"/>
          </a:p>
          <a:p>
            <a:r>
              <a:rPr lang="nl-NL" dirty="0" smtClean="0"/>
              <a:t>In de praktijk zien we dit vaak we met een browser een website bezoeken die gehost wordt op een webserver.</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15</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3322729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a:t>
            </a:r>
            <a:r>
              <a:rPr lang="nl-NL" b="1" dirty="0" err="1" smtClean="0"/>
              <a:t>Stateless</a:t>
            </a:r>
            <a:r>
              <a:rPr lang="nl-NL" b="1" dirty="0" smtClean="0"/>
              <a:t>”</a:t>
            </a:r>
          </a:p>
          <a:p>
            <a:endParaRPr lang="nl-NL" dirty="0" smtClean="0"/>
          </a:p>
          <a:p>
            <a:r>
              <a:rPr lang="nl-NL" dirty="0" smtClean="0"/>
              <a:t>Tussen twee verzoeken wordt er door de server geen context bewaard. Ieder verzoek is voor de server uniek en bevat alle informatie dat nodig is om het verzoek te kunnen verwerken.</a:t>
            </a:r>
          </a:p>
          <a:p>
            <a:r>
              <a:rPr lang="nl-NL" dirty="0" smtClean="0"/>
              <a:t>Voor de server zijn meerdere verzoeken van één </a:t>
            </a:r>
            <a:r>
              <a:rPr lang="nl-NL" dirty="0" err="1" smtClean="0"/>
              <a:t>client</a:t>
            </a:r>
            <a:r>
              <a:rPr lang="nl-NL" dirty="0" smtClean="0"/>
              <a:t> hetzelfde als meerdere </a:t>
            </a:r>
            <a:r>
              <a:rPr lang="nl-NL" dirty="0" err="1" smtClean="0"/>
              <a:t>clients</a:t>
            </a:r>
            <a:r>
              <a:rPr lang="nl-NL" dirty="0" smtClean="0"/>
              <a:t> die tegelijkertijd verzoeken sturen.</a:t>
            </a:r>
          </a:p>
          <a:p>
            <a:endParaRPr lang="nl-NL" dirty="0" smtClean="0"/>
          </a:p>
          <a:p>
            <a:r>
              <a:rPr lang="nl-NL" dirty="0" smtClean="0"/>
              <a:t>Omdat een verzoek alle benodigde data bevat is dit aan de server kant erg schaalbaar. Je kan meer servers neerzetten die allemaal hetzelfde antwoord kunnen geven op een verzoek.</a:t>
            </a:r>
          </a:p>
        </p:txBody>
      </p:sp>
      <p:sp>
        <p:nvSpPr>
          <p:cNvPr id="4" name="Slide Number Placeholder 3"/>
          <p:cNvSpPr>
            <a:spLocks noGrp="1"/>
          </p:cNvSpPr>
          <p:nvPr>
            <p:ph type="sldNum" sz="quarter" idx="10"/>
          </p:nvPr>
        </p:nvSpPr>
        <p:spPr/>
        <p:txBody>
          <a:bodyPr/>
          <a:lstStyle/>
          <a:p>
            <a:fld id="{A3948C83-8746-4D84-AE8D-FE03D55CE4EE}" type="slidenum">
              <a:rPr lang="nl-NL" smtClean="0"/>
              <a:pPr/>
              <a:t>16</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2675682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a:t>
            </a:r>
            <a:r>
              <a:rPr lang="nl-NL" b="1" dirty="0" err="1" smtClean="0"/>
              <a:t>Cachable</a:t>
            </a:r>
            <a:r>
              <a:rPr lang="nl-NL" b="1" dirty="0" smtClean="0"/>
              <a:t>”</a:t>
            </a:r>
          </a:p>
          <a:p>
            <a:endParaRPr lang="nl-NL" dirty="0" smtClean="0"/>
          </a:p>
          <a:p>
            <a:r>
              <a:rPr lang="nl-NL" dirty="0" smtClean="0"/>
              <a:t>Clients kunnen informatie lokaal </a:t>
            </a:r>
            <a:r>
              <a:rPr lang="nl-NL" dirty="0" err="1" smtClean="0"/>
              <a:t>cachen</a:t>
            </a:r>
            <a:r>
              <a:rPr lang="nl-NL" dirty="0" smtClean="0"/>
              <a:t>. Het is dan wel noodzakelijk dat cache informatie (mag het </a:t>
            </a:r>
            <a:r>
              <a:rPr lang="nl-NL" dirty="0" err="1" smtClean="0"/>
              <a:t>gechached</a:t>
            </a:r>
            <a:r>
              <a:rPr lang="nl-NL" dirty="0" smtClean="0"/>
              <a:t> worden, houdbaarheid, etc.) door de server wordt verstrekt.</a:t>
            </a:r>
          </a:p>
          <a:p>
            <a:endParaRPr lang="nl-NL" dirty="0" smtClean="0"/>
          </a:p>
          <a:p>
            <a:r>
              <a:rPr lang="nl-NL" dirty="0" smtClean="0"/>
              <a:t>Een goed voorbeeld is de browsercache waarin plaatjes, </a:t>
            </a:r>
            <a:r>
              <a:rPr lang="nl-NL" dirty="0" err="1" smtClean="0"/>
              <a:t>stylesheets</a:t>
            </a:r>
            <a:r>
              <a:rPr lang="nl-NL" dirty="0" smtClean="0"/>
              <a:t>, scripts en andere bestanden lokaal worden opgeslagen.</a:t>
            </a:r>
          </a:p>
          <a:p>
            <a:r>
              <a:rPr lang="nl-NL" dirty="0" smtClean="0"/>
              <a:t/>
            </a:r>
            <a:br>
              <a:rPr lang="nl-NL" dirty="0" smtClean="0"/>
            </a:br>
            <a:r>
              <a:rPr lang="nl-NL" dirty="0" smtClean="0"/>
              <a:t>Dit zorgt ervoor dat servers en verbindingen minder belast worden als een </a:t>
            </a:r>
            <a:r>
              <a:rPr lang="nl-NL" dirty="0" err="1" smtClean="0"/>
              <a:t>client</a:t>
            </a:r>
            <a:r>
              <a:rPr lang="nl-NL" dirty="0" smtClean="0"/>
              <a:t> meerdere verzoeken stuurt.</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17</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305511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“Uniform interface”</a:t>
            </a:r>
          </a:p>
          <a:p>
            <a:endParaRPr lang="nl-NL" dirty="0" smtClean="0"/>
          </a:p>
          <a:p>
            <a:r>
              <a:rPr lang="nl-NL" dirty="0" smtClean="0"/>
              <a:t>Een uniforme interface zorgt ervoor dat </a:t>
            </a:r>
            <a:r>
              <a:rPr lang="nl-NL" dirty="0" err="1" smtClean="0"/>
              <a:t>clients</a:t>
            </a:r>
            <a:r>
              <a:rPr lang="nl-NL" dirty="0" smtClean="0"/>
              <a:t> en servers makkelijk met elkaar kunnen praten.</a:t>
            </a:r>
          </a:p>
          <a:p>
            <a:r>
              <a:rPr lang="nl-NL" dirty="0" smtClean="0"/>
              <a:t>De uniforme interface bestaat uit 4 eigenschappen.</a:t>
            </a:r>
          </a:p>
          <a:p>
            <a:pPr marL="171450" indent="-171450">
              <a:buFont typeface="Arial" pitchFamily="34" charset="0"/>
              <a:buChar char="•"/>
            </a:pPr>
            <a:r>
              <a:rPr lang="nl-NL" dirty="0" smtClean="0"/>
              <a:t>Identificatie d.m.v. adressen</a:t>
            </a:r>
          </a:p>
          <a:p>
            <a:pPr marL="171450" indent="-171450">
              <a:buFont typeface="Arial" pitchFamily="34" charset="0"/>
              <a:buChar char="•"/>
            </a:pPr>
            <a:r>
              <a:rPr lang="nl-NL" dirty="0" smtClean="0"/>
              <a:t>Manipulatie van resources d.m.v. de representatie</a:t>
            </a:r>
          </a:p>
          <a:p>
            <a:pPr marL="171450" indent="-171450">
              <a:buFont typeface="Arial" pitchFamily="34" charset="0"/>
              <a:buChar char="•"/>
            </a:pPr>
            <a:r>
              <a:rPr lang="nl-NL" dirty="0" smtClean="0"/>
              <a:t>Zelf beschrijvende berichten</a:t>
            </a:r>
          </a:p>
          <a:p>
            <a:pPr marL="171450" indent="-171450">
              <a:buFont typeface="Arial" pitchFamily="34" charset="0"/>
              <a:buChar char="•"/>
            </a:pPr>
            <a:r>
              <a:rPr lang="nl-NL" dirty="0" smtClean="0"/>
              <a:t>“Hypermedia” als motor van “state</a:t>
            </a:r>
            <a:r>
              <a:rPr lang="nl-NL" dirty="0" smtClean="0"/>
              <a:t>”</a:t>
            </a:r>
            <a:endParaRPr lang="nl-NL" dirty="0" smtClean="0"/>
          </a:p>
        </p:txBody>
      </p:sp>
      <p:sp>
        <p:nvSpPr>
          <p:cNvPr id="4" name="Slide Number Placeholder 3"/>
          <p:cNvSpPr>
            <a:spLocks noGrp="1"/>
          </p:cNvSpPr>
          <p:nvPr>
            <p:ph type="sldNum" sz="quarter" idx="10"/>
          </p:nvPr>
        </p:nvSpPr>
        <p:spPr/>
        <p:txBody>
          <a:bodyPr/>
          <a:lstStyle/>
          <a:p>
            <a:fld id="{A3948C83-8746-4D84-AE8D-FE03D55CE4EE}" type="slidenum">
              <a:rPr lang="nl-NL" smtClean="0"/>
              <a:pPr/>
              <a:t>18</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1108742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“Uniform interface m.b.v. HTTP”</a:t>
            </a:r>
          </a:p>
          <a:p>
            <a:endParaRPr lang="nl-NL" dirty="0" smtClean="0"/>
          </a:p>
          <a:p>
            <a:r>
              <a:rPr lang="nl-NL" dirty="0"/>
              <a:t>Als voorbeeld laat ik zien hoe de verschillende eigenschappen met behulp van HTTP geïmplementeerd kunnen zijn.</a:t>
            </a:r>
          </a:p>
          <a:p>
            <a:endParaRPr lang="nl-NL" dirty="0"/>
          </a:p>
          <a:p>
            <a:r>
              <a:rPr lang="nl-NL" b="1" dirty="0"/>
              <a:t>Identificatie van resources</a:t>
            </a:r>
          </a:p>
          <a:p>
            <a:r>
              <a:rPr lang="nl-NL" dirty="0"/>
              <a:t>Elke resource binnen de applicatie heeft zijn eigen adres, bijv. een unieke URL. Een resource heeft een representatie, bijv. in de vorm van HTML, XML of JSON.</a:t>
            </a:r>
          </a:p>
          <a:p>
            <a:endParaRPr lang="nl-NL" dirty="0"/>
          </a:p>
          <a:p>
            <a:r>
              <a:rPr lang="nl-NL" b="1" dirty="0"/>
              <a:t>Manipulatie van resources d.m.v. de representatie</a:t>
            </a:r>
          </a:p>
          <a:p>
            <a:r>
              <a:rPr lang="nl-NL" dirty="0"/>
              <a:t>Met behulp van resource en bijbehorende </a:t>
            </a:r>
            <a:r>
              <a:rPr lang="nl-NL" dirty="0" err="1"/>
              <a:t>metadata</a:t>
            </a:r>
            <a:r>
              <a:rPr lang="nl-NL" dirty="0"/>
              <a:t> kan een resource gewijzigd of verwijderd worden. Bijvoorbeeld door gebruik te maken van HTTP </a:t>
            </a:r>
            <a:r>
              <a:rPr lang="nl-NL" dirty="0" err="1"/>
              <a:t>methods</a:t>
            </a:r>
            <a:r>
              <a:rPr lang="nl-NL" dirty="0"/>
              <a:t> zoals GET, PUT, POST en DELETE.</a:t>
            </a:r>
          </a:p>
          <a:p>
            <a:endParaRPr lang="nl-NL" dirty="0"/>
          </a:p>
          <a:p>
            <a:r>
              <a:rPr lang="nl-NL" b="1" dirty="0"/>
              <a:t>Zelf beschrijvende berichten</a:t>
            </a:r>
          </a:p>
          <a:p>
            <a:r>
              <a:rPr lang="nl-NL" dirty="0"/>
              <a:t>Door middel van mime-types wordt doorgegeven hoe de </a:t>
            </a:r>
            <a:r>
              <a:rPr lang="nl-NL" dirty="0" err="1"/>
              <a:t>client</a:t>
            </a:r>
            <a:r>
              <a:rPr lang="nl-NL" dirty="0"/>
              <a:t> de informatie kan verwerken, ook de cachebaarheid wordt meegegeven.</a:t>
            </a:r>
          </a:p>
          <a:p>
            <a:endParaRPr lang="nl-NL" dirty="0"/>
          </a:p>
          <a:p>
            <a:r>
              <a:rPr lang="nl-NL" b="1" dirty="0"/>
              <a:t>“Hypermedia” als motor van “state”</a:t>
            </a:r>
          </a:p>
          <a:p>
            <a:r>
              <a:rPr lang="nl-NL" dirty="0"/>
              <a:t>Om van state te veranderen kan de representatie van een resource bijvoorbeeld hyperlinks bevatten. Zo’n link kan wijzen naar gerelateerde informatie.</a:t>
            </a:r>
            <a:endParaRPr lang="nl-NL" dirty="0" smtClean="0"/>
          </a:p>
        </p:txBody>
      </p:sp>
      <p:sp>
        <p:nvSpPr>
          <p:cNvPr id="4" name="Slide Number Placeholder 3"/>
          <p:cNvSpPr>
            <a:spLocks noGrp="1"/>
          </p:cNvSpPr>
          <p:nvPr>
            <p:ph type="sldNum" sz="quarter" idx="10"/>
          </p:nvPr>
        </p:nvSpPr>
        <p:spPr/>
        <p:txBody>
          <a:bodyPr/>
          <a:lstStyle/>
          <a:p>
            <a:fld id="{A3948C83-8746-4D84-AE8D-FE03D55CE4EE}" type="slidenum">
              <a:rPr lang="nl-NL" smtClean="0"/>
              <a:pPr/>
              <a:t>19</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110874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a:t>
            </a:r>
            <a:r>
              <a:rPr lang="nl-NL" b="1" dirty="0" err="1" smtClean="0"/>
              <a:t>Speaking</a:t>
            </a:r>
            <a:r>
              <a:rPr lang="nl-NL" b="1" dirty="0" smtClean="0"/>
              <a:t> OData </a:t>
            </a:r>
            <a:r>
              <a:rPr lang="nl-NL" b="1" dirty="0" err="1" smtClean="0"/>
              <a:t>to</a:t>
            </a:r>
            <a:r>
              <a:rPr lang="nl-NL" b="1" dirty="0" smtClean="0"/>
              <a:t> SharePoint 2010 in a RESTful </a:t>
            </a:r>
            <a:r>
              <a:rPr lang="nl-NL" b="1" dirty="0" err="1" smtClean="0"/>
              <a:t>manner</a:t>
            </a:r>
            <a:r>
              <a:rPr lang="nl-NL" b="1" dirty="0" smtClean="0"/>
              <a:t>”</a:t>
            </a:r>
          </a:p>
          <a:p>
            <a:endParaRPr lang="nl-NL" dirty="0" smtClean="0"/>
          </a:p>
          <a:p>
            <a:r>
              <a:rPr lang="nl-NL" dirty="0" smtClean="0"/>
              <a:t>Welkom bij mijn presentatie over REST, OData en SharePoint 2010.</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2</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3671310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a:t>
            </a:r>
            <a:r>
              <a:rPr lang="nl-NL" b="1" dirty="0" err="1" smtClean="0"/>
              <a:t>Layered</a:t>
            </a:r>
            <a:r>
              <a:rPr lang="nl-NL" b="1" dirty="0" smtClean="0"/>
              <a:t> system”</a:t>
            </a:r>
          </a:p>
          <a:p>
            <a:endParaRPr lang="nl-NL" dirty="0" smtClean="0"/>
          </a:p>
          <a:p>
            <a:r>
              <a:rPr lang="nl-NL" dirty="0" smtClean="0"/>
              <a:t>Voor de </a:t>
            </a:r>
            <a:r>
              <a:rPr lang="nl-NL" dirty="0" err="1" smtClean="0"/>
              <a:t>client</a:t>
            </a:r>
            <a:r>
              <a:rPr lang="nl-NL" dirty="0" smtClean="0"/>
              <a:t> mag het niet merkbaar zijn dat er eventueel tussenliggende aanwezig zijn zoals </a:t>
            </a:r>
            <a:r>
              <a:rPr lang="nl-NL" dirty="0" err="1" smtClean="0"/>
              <a:t>proxies</a:t>
            </a:r>
            <a:r>
              <a:rPr lang="nl-NL" dirty="0" smtClean="0"/>
              <a:t> en gateways.</a:t>
            </a:r>
          </a:p>
          <a:p>
            <a:endParaRPr lang="nl-NL" dirty="0" smtClean="0"/>
          </a:p>
          <a:p>
            <a:r>
              <a:rPr lang="nl-NL" dirty="0" smtClean="0"/>
              <a:t>Deze tussenliggende lagen kunnen zorgen voor meer schaalbaarheid door bijvoorbeeld load-</a:t>
            </a:r>
            <a:r>
              <a:rPr lang="nl-NL" dirty="0" err="1" smtClean="0"/>
              <a:t>balancing</a:t>
            </a:r>
            <a:r>
              <a:rPr lang="nl-NL" dirty="0" smtClean="0"/>
              <a:t> of </a:t>
            </a:r>
            <a:r>
              <a:rPr lang="nl-NL" dirty="0" err="1" smtClean="0"/>
              <a:t>caching</a:t>
            </a:r>
            <a:r>
              <a:rPr lang="nl-NL" dirty="0" smtClean="0"/>
              <a:t> toe te passen.</a:t>
            </a:r>
          </a:p>
          <a:p>
            <a:endParaRPr lang="nl-NL" dirty="0" smtClean="0"/>
          </a:p>
          <a:p>
            <a:r>
              <a:rPr lang="nl-NL" dirty="0" smtClean="0"/>
              <a:t>Ook kunnen deze extra lagen gebruikt worden van meer veiligheid.</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20</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2720344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“Code on </a:t>
            </a:r>
            <a:r>
              <a:rPr lang="nl-NL" b="1" dirty="0" err="1" smtClean="0"/>
              <a:t>demand</a:t>
            </a:r>
            <a:r>
              <a:rPr lang="nl-NL" b="1" dirty="0" smtClean="0"/>
              <a:t>”</a:t>
            </a:r>
          </a:p>
          <a:p>
            <a:endParaRPr lang="nl-NL" dirty="0" smtClean="0"/>
          </a:p>
          <a:p>
            <a:r>
              <a:rPr lang="nl-NL" dirty="0" smtClean="0"/>
              <a:t>Deze regel is optioneel.</a:t>
            </a:r>
          </a:p>
          <a:p>
            <a:endParaRPr lang="nl-NL" dirty="0" smtClean="0"/>
          </a:p>
          <a:p>
            <a:r>
              <a:rPr lang="nl-NL" dirty="0" smtClean="0"/>
              <a:t>Indien de </a:t>
            </a:r>
            <a:r>
              <a:rPr lang="nl-NL" dirty="0" err="1" smtClean="0"/>
              <a:t>client</a:t>
            </a:r>
            <a:r>
              <a:rPr lang="nl-NL" dirty="0" smtClean="0"/>
              <a:t> dit ondersteund kan de server code meesturen naar de </a:t>
            </a:r>
            <a:r>
              <a:rPr lang="nl-NL" dirty="0" err="1" smtClean="0"/>
              <a:t>client</a:t>
            </a:r>
            <a:r>
              <a:rPr lang="nl-NL" dirty="0" smtClean="0"/>
              <a:t> welke dan lokaal uitgevoerd wordt. Dit zorgt ervoor dat het aantal verzoeken aan de server verminderd kan worden.</a:t>
            </a:r>
          </a:p>
          <a:p>
            <a:endParaRPr lang="nl-NL" dirty="0" smtClean="0"/>
          </a:p>
          <a:p>
            <a:r>
              <a:rPr lang="nl-NL" dirty="0" smtClean="0"/>
              <a:t>In de praktijk zien we dit vaak bij web formulieren waarbij javascript wordt gebruikt om bepaalde validatie al op de </a:t>
            </a:r>
            <a:r>
              <a:rPr lang="nl-NL" dirty="0" err="1" smtClean="0"/>
              <a:t>client</a:t>
            </a:r>
            <a:r>
              <a:rPr lang="nl-NL" dirty="0" smtClean="0"/>
              <a:t> uit te voeren voordat het formulier naar de server opgestuurd wordt.</a:t>
            </a:r>
          </a:p>
          <a:p>
            <a:r>
              <a:rPr lang="nl-NL" dirty="0" smtClean="0"/>
              <a:t>De server moet de validatie ten alle tijden alsnog uitvoeren want het is mogelijk dat de data onderweg nog gemanipuleerd kan worden.</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21</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4108266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“Bekende REST </a:t>
            </a:r>
            <a:r>
              <a:rPr lang="nl-NL" b="1" dirty="0" err="1" smtClean="0"/>
              <a:t>API’s</a:t>
            </a:r>
            <a:r>
              <a:rPr lang="nl-NL" b="1" dirty="0" smtClean="0"/>
              <a:t>”</a:t>
            </a:r>
          </a:p>
          <a:p>
            <a:endParaRPr lang="nl-NL" dirty="0" smtClean="0"/>
          </a:p>
          <a:p>
            <a:r>
              <a:rPr lang="nl-NL" dirty="0" smtClean="0"/>
              <a:t>REST is niet zomaar </a:t>
            </a:r>
            <a:r>
              <a:rPr lang="nl-NL" dirty="0" smtClean="0"/>
              <a:t>ineens </a:t>
            </a:r>
            <a:r>
              <a:rPr lang="nl-NL" dirty="0" smtClean="0"/>
              <a:t>“Hot”. Dit komt omdat er een aantal succesvolle implementaties zijn geweest die de schaalbaarheid van de architectuur bewezen hebben.</a:t>
            </a:r>
          </a:p>
          <a:p>
            <a:endParaRPr lang="nl-NL" dirty="0" smtClean="0"/>
          </a:p>
          <a:p>
            <a:r>
              <a:rPr lang="nl-NL" dirty="0" smtClean="0"/>
              <a:t>Enkele bekende REST </a:t>
            </a:r>
            <a:r>
              <a:rPr lang="nl-NL" dirty="0" err="1" smtClean="0"/>
              <a:t>API’s</a:t>
            </a:r>
            <a:r>
              <a:rPr lang="nl-NL" dirty="0" smtClean="0"/>
              <a:t> zijn:</a:t>
            </a:r>
          </a:p>
          <a:p>
            <a:pPr marL="171450" indent="-171450">
              <a:buFont typeface="Arial" pitchFamily="34" charset="0"/>
              <a:buChar char="•"/>
            </a:pPr>
            <a:r>
              <a:rPr lang="nl-NL" dirty="0" err="1" smtClean="0"/>
              <a:t>Twitter</a:t>
            </a:r>
            <a:r>
              <a:rPr lang="nl-NL" dirty="0" smtClean="0"/>
              <a:t>, </a:t>
            </a:r>
            <a:r>
              <a:rPr lang="nl-NL" dirty="0" smtClean="0">
                <a:hlinkClick r:id="rId3"/>
              </a:rPr>
              <a:t>http://dev.twitter.com/doc</a:t>
            </a:r>
            <a:endParaRPr lang="nl-NL" dirty="0" smtClean="0"/>
          </a:p>
          <a:p>
            <a:pPr marL="171450" indent="-171450">
              <a:buFont typeface="Arial" pitchFamily="34" charset="0"/>
              <a:buChar char="•"/>
            </a:pPr>
            <a:r>
              <a:rPr lang="nl-NL" dirty="0" err="1" smtClean="0"/>
              <a:t>Flickr</a:t>
            </a:r>
            <a:r>
              <a:rPr lang="nl-NL" dirty="0" smtClean="0"/>
              <a:t>, </a:t>
            </a:r>
            <a:r>
              <a:rPr lang="nl-NL" dirty="0" smtClean="0">
                <a:hlinkClick r:id="rId4"/>
              </a:rPr>
              <a:t>http://www.flickr.com/services/api/</a:t>
            </a:r>
            <a:endParaRPr lang="nl-NL" dirty="0" smtClean="0"/>
          </a:p>
          <a:p>
            <a:pPr marL="171450" indent="-171450">
              <a:buFont typeface="Arial" pitchFamily="34" charset="0"/>
              <a:buChar char="•"/>
            </a:pPr>
            <a:r>
              <a:rPr lang="nl-NL" dirty="0" err="1" smtClean="0"/>
              <a:t>Amazon</a:t>
            </a:r>
            <a:r>
              <a:rPr lang="nl-NL" dirty="0" smtClean="0"/>
              <a:t> Web Services, </a:t>
            </a:r>
            <a:r>
              <a:rPr lang="nl-NL" dirty="0" smtClean="0">
                <a:hlinkClick r:id="rId5"/>
              </a:rPr>
              <a:t>http://aws.amazon.com/</a:t>
            </a:r>
            <a:endParaRPr lang="nl-NL" dirty="0" smtClean="0"/>
          </a:p>
          <a:p>
            <a:pPr marL="171450" indent="-171450">
              <a:buFont typeface="Arial" pitchFamily="34" charset="0"/>
              <a:buChar char="•"/>
            </a:pPr>
            <a:r>
              <a:rPr lang="nl-NL" dirty="0" err="1" smtClean="0"/>
              <a:t>OpenStreetMap</a:t>
            </a:r>
            <a:r>
              <a:rPr lang="nl-NL" dirty="0" smtClean="0"/>
              <a:t>, </a:t>
            </a:r>
            <a:r>
              <a:rPr lang="nl-NL" dirty="0" smtClean="0">
                <a:hlinkClick r:id="rId6"/>
              </a:rPr>
              <a:t>http://wiki.openstreetmap.org/wiki/API</a:t>
            </a:r>
            <a:endParaRPr lang="nl-NL" dirty="0" smtClean="0"/>
          </a:p>
          <a:p>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22</a:t>
            </a:fld>
            <a:endParaRPr lang="nl-NL"/>
          </a:p>
        </p:txBody>
      </p:sp>
      <p:sp>
        <p:nvSpPr>
          <p:cNvPr id="10" name="Slide Image Placeholder 9"/>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7" name="Footer Placeholder 6"/>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98798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“SOAP vs. REST”</a:t>
            </a:r>
          </a:p>
          <a:p>
            <a:endParaRPr lang="nl-NL" dirty="0" smtClean="0"/>
          </a:p>
          <a:p>
            <a:r>
              <a:rPr lang="nl-NL" dirty="0" smtClean="0"/>
              <a:t>Deze comic </a:t>
            </a:r>
            <a:r>
              <a:rPr lang="nl-NL" dirty="0" smtClean="0"/>
              <a:t>illustreert het </a:t>
            </a:r>
            <a:r>
              <a:rPr lang="nl-NL" dirty="0" smtClean="0"/>
              <a:t>verschil </a:t>
            </a:r>
            <a:r>
              <a:rPr lang="nl-NL" dirty="0" smtClean="0"/>
              <a:t>tussen </a:t>
            </a:r>
            <a:r>
              <a:rPr lang="nl-NL" dirty="0" smtClean="0"/>
              <a:t>een </a:t>
            </a:r>
            <a:r>
              <a:rPr lang="nl-NL" dirty="0" smtClean="0"/>
              <a:t>op SOAP gebaseerde web </a:t>
            </a:r>
            <a:r>
              <a:rPr lang="nl-NL" dirty="0" smtClean="0"/>
              <a:t>service </a:t>
            </a:r>
            <a:r>
              <a:rPr lang="nl-NL" dirty="0" smtClean="0"/>
              <a:t>aanroep en een RESTful aanroep over HTTP.</a:t>
            </a:r>
          </a:p>
          <a:p>
            <a:endParaRPr lang="nl-NL" dirty="0"/>
          </a:p>
          <a:p>
            <a:r>
              <a:rPr lang="nl-NL" dirty="0" smtClean="0"/>
              <a:t>Bij SOAP hebben we een envelop, header </a:t>
            </a:r>
            <a:r>
              <a:rPr lang="nl-NL" dirty="0" err="1" smtClean="0"/>
              <a:t>footer</a:t>
            </a:r>
            <a:r>
              <a:rPr lang="nl-NL" dirty="0" smtClean="0"/>
              <a:t>, </a:t>
            </a:r>
            <a:r>
              <a:rPr lang="nl-NL" dirty="0" err="1" smtClean="0"/>
              <a:t>namespaces</a:t>
            </a:r>
            <a:r>
              <a:rPr lang="nl-NL" dirty="0" smtClean="0"/>
              <a:t>, </a:t>
            </a:r>
            <a:r>
              <a:rPr lang="nl-NL" dirty="0" err="1" smtClean="0"/>
              <a:t>etc</a:t>
            </a:r>
            <a:r>
              <a:rPr lang="nl-NL" dirty="0" smtClean="0"/>
              <a:t>…</a:t>
            </a:r>
          </a:p>
          <a:p>
            <a:r>
              <a:rPr lang="nl-NL" dirty="0" smtClean="0"/>
              <a:t>Bij REST hebben we alleen de HTTP aanroep.</a:t>
            </a:r>
            <a:endParaRPr lang="nl-NL" dirty="0" smtClean="0"/>
          </a:p>
          <a:p>
            <a:endParaRPr lang="nl-NL" dirty="0" smtClean="0"/>
          </a:p>
          <a:p>
            <a:r>
              <a:rPr lang="nl-NL" dirty="0" smtClean="0"/>
              <a:t>Voor wie onbekend is met “</a:t>
            </a:r>
            <a:r>
              <a:rPr lang="nl-NL" dirty="0" err="1" smtClean="0"/>
              <a:t>geek</a:t>
            </a:r>
            <a:r>
              <a:rPr lang="nl-NL" dirty="0" smtClean="0"/>
              <a:t> &amp; </a:t>
            </a:r>
            <a:r>
              <a:rPr lang="nl-NL" dirty="0" err="1" smtClean="0"/>
              <a:t>poke</a:t>
            </a:r>
            <a:r>
              <a:rPr lang="nl-NL" dirty="0" smtClean="0"/>
              <a:t>” kan ik deze comic aanraden: </a:t>
            </a:r>
            <a:r>
              <a:rPr lang="nl-NL" dirty="0" smtClean="0">
                <a:hlinkClick r:id="rId3"/>
              </a:rPr>
              <a:t>http://geekandpoke.typepad.com</a:t>
            </a:r>
            <a:r>
              <a:rPr lang="nl-NL" dirty="0" smtClean="0">
                <a:hlinkClick r:id="rId3"/>
              </a:rPr>
              <a:t>/</a:t>
            </a:r>
            <a:endParaRPr lang="nl-NL" dirty="0" smtClean="0"/>
          </a:p>
          <a:p>
            <a:endParaRPr lang="nl-NL" dirty="0"/>
          </a:p>
          <a:p>
            <a:r>
              <a:rPr lang="nl-NL" sz="1050" dirty="0" smtClean="0"/>
              <a:t>Bron: </a:t>
            </a:r>
            <a:r>
              <a:rPr lang="nl-NL" sz="1050" dirty="0">
                <a:hlinkClick r:id="rId4"/>
              </a:rPr>
              <a:t>http://</a:t>
            </a:r>
            <a:r>
              <a:rPr lang="nl-NL" sz="1050" dirty="0" smtClean="0">
                <a:hlinkClick r:id="rId4"/>
              </a:rPr>
              <a:t>geekandpoke.typepad.com/geekandpoke/2009/11/service-calling-made-easy-part-1.html</a:t>
            </a:r>
            <a:endParaRPr lang="nl-NL" sz="1050"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23</a:t>
            </a:fld>
            <a:endParaRPr lang="nl-NL"/>
          </a:p>
        </p:txBody>
      </p:sp>
      <p:sp>
        <p:nvSpPr>
          <p:cNvPr id="10" name="Slide Image Placeholder 9"/>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7" name="Footer Placeholder 6"/>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1228420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“OData</a:t>
            </a:r>
            <a:r>
              <a:rPr lang="nl-NL" b="1" dirty="0" smtClean="0"/>
              <a:t>”</a:t>
            </a:r>
          </a:p>
          <a:p>
            <a:endParaRPr lang="nl-NL" dirty="0"/>
          </a:p>
          <a:p>
            <a:r>
              <a:rPr lang="nl-NL" dirty="0" smtClean="0"/>
              <a:t>Nu we weten wat REST en RESTful inhouden gaan we verder kijken naar OData.</a:t>
            </a:r>
            <a:endParaRPr lang="nl-NL" dirty="0" smtClean="0"/>
          </a:p>
          <a:p>
            <a:endParaRPr lang="nl-NL" dirty="0" smtClean="0"/>
          </a:p>
          <a:p>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24</a:t>
            </a:fld>
            <a:endParaRPr lang="nl-NL"/>
          </a:p>
        </p:txBody>
      </p:sp>
      <p:sp>
        <p:nvSpPr>
          <p:cNvPr id="7" name="Slide Image Placeholder 6"/>
          <p:cNvSpPr>
            <a:spLocks noGrp="1" noRot="1" noChangeAspect="1"/>
          </p:cNvSpPr>
          <p:nvPr>
            <p:ph type="sldImg"/>
          </p:nvPr>
        </p:nvSpPr>
        <p:spPr>
          <a:xfrm>
            <a:off x="26988" y="538163"/>
            <a:ext cx="6615112" cy="3722687"/>
          </a:xfrm>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2744318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“Definitie”</a:t>
            </a:r>
          </a:p>
          <a:p>
            <a:endParaRPr lang="nl-NL" dirty="0" smtClean="0"/>
          </a:p>
          <a:p>
            <a:r>
              <a:rPr lang="nl-NL" dirty="0" smtClean="0"/>
              <a:t>“</a:t>
            </a:r>
            <a:r>
              <a:rPr lang="en-US" dirty="0"/>
              <a:t>The Open Data Protocol (OData) is a Web protocol for querying and updating data that provides a way to unlock your data and free it from silos that exist in applications today.</a:t>
            </a:r>
            <a:r>
              <a:rPr lang="nl-NL" dirty="0" smtClean="0"/>
              <a:t>”</a:t>
            </a:r>
          </a:p>
          <a:p>
            <a:endParaRPr lang="nl-NL" dirty="0"/>
          </a:p>
          <a:p>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25</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3431360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“Standaarden”</a:t>
            </a:r>
          </a:p>
          <a:p>
            <a:endParaRPr lang="nl-NL" dirty="0" smtClean="0"/>
          </a:p>
          <a:p>
            <a:r>
              <a:rPr lang="nl-NL" dirty="0" smtClean="0"/>
              <a:t>In tegenstelling tot REST is OData wel een protocol.</a:t>
            </a:r>
            <a:endParaRPr lang="nl-NL" dirty="0"/>
          </a:p>
          <a:p>
            <a:r>
              <a:rPr lang="nl-NL" dirty="0" smtClean="0"/>
              <a:t>OData is gebouwd bovenop andere open standaarden.</a:t>
            </a:r>
          </a:p>
          <a:p>
            <a:r>
              <a:rPr lang="nl-NL" dirty="0" smtClean="0"/>
              <a:t>Op dit moment zitten we op versie 2 van het protocol.</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26</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418493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948C83-8746-4D84-AE8D-FE03D55CE4EE}" type="slidenum">
              <a:rPr lang="nl-NL" smtClean="0"/>
              <a:pPr/>
              <a:t>27</a:t>
            </a:fld>
            <a:endParaRPr lang="nl-NL"/>
          </a:p>
        </p:txBody>
      </p:sp>
      <p:sp>
        <p:nvSpPr>
          <p:cNvPr id="6" name="Slide Image Placeholder 5"/>
          <p:cNvSpPr>
            <a:spLocks noGrp="1" noRot="1" noChangeAspect="1"/>
          </p:cNvSpPr>
          <p:nvPr>
            <p:ph type="sldImg"/>
          </p:nvPr>
        </p:nvSpPr>
        <p:spPr>
          <a:xfrm>
            <a:off x="26988" y="538163"/>
            <a:ext cx="6615112" cy="3722687"/>
          </a:xfrm>
        </p:spPr>
      </p:sp>
      <p:sp>
        <p:nvSpPr>
          <p:cNvPr id="7" name="Notes Placeholder 6"/>
          <p:cNvSpPr>
            <a:spLocks noGrp="1"/>
          </p:cNvSpPr>
          <p:nvPr>
            <p:ph type="body" idx="1"/>
          </p:nvPr>
        </p:nvSpPr>
        <p:spPr/>
        <p:txBody>
          <a:bodyPr/>
          <a:lstStyle/>
          <a:p>
            <a:endParaRPr lang="nl-NL"/>
          </a:p>
        </p:txBody>
      </p:sp>
      <p:sp>
        <p:nvSpPr>
          <p:cNvPr id="5" name="Header Placeholder 4"/>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4177109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“OData == AtomPub”</a:t>
            </a:r>
          </a:p>
          <a:p>
            <a:endParaRPr lang="nl-NL" dirty="0" smtClean="0"/>
          </a:p>
          <a:p>
            <a:r>
              <a:rPr lang="nl-NL" dirty="0" smtClean="0"/>
              <a:t>Een OData feed wordt standaard gerepresenteerd als een Atom feed. </a:t>
            </a:r>
          </a:p>
          <a:p>
            <a:r>
              <a:rPr lang="nl-NL" dirty="0" smtClean="0"/>
              <a:t>Als we het vergelijken met de bron van een “normale” feed van bijvoorbeeld een </a:t>
            </a:r>
            <a:r>
              <a:rPr lang="nl-NL" dirty="0" smtClean="0"/>
              <a:t>blog </a:t>
            </a:r>
            <a:r>
              <a:rPr lang="nl-NL" dirty="0" smtClean="0">
                <a:hlinkClick r:id="rId3"/>
              </a:rPr>
              <a:t>http</a:t>
            </a:r>
            <a:r>
              <a:rPr lang="nl-NL" dirty="0" smtClean="0">
                <a:hlinkClick r:id="rId3"/>
              </a:rPr>
              <a:t>://</a:t>
            </a:r>
            <a:r>
              <a:rPr lang="nl-NL" dirty="0" smtClean="0">
                <a:hlinkClick r:id="rId3"/>
              </a:rPr>
              <a:t>blog.hompus.nl/feed/atom</a:t>
            </a:r>
            <a:r>
              <a:rPr lang="nl-NL" dirty="0" smtClean="0"/>
              <a:t> dan zien we veel overeenkomsten in de structuur.</a:t>
            </a:r>
            <a:endParaRPr lang="nl-NL" dirty="0" smtClean="0"/>
          </a:p>
          <a:p>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28</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1333957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“Feeds</a:t>
            </a:r>
            <a:r>
              <a:rPr lang="nl-NL" b="1" dirty="0" smtClean="0"/>
              <a:t>”</a:t>
            </a:r>
          </a:p>
          <a:p>
            <a:endParaRPr lang="nl-NL" dirty="0"/>
          </a:p>
          <a:p>
            <a:r>
              <a:rPr lang="nl-NL" dirty="0" smtClean="0"/>
              <a:t>Beide bronnen bevatten een feed van entries.</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29</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191140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“Voorstellen”</a:t>
            </a:r>
          </a:p>
          <a:p>
            <a:endParaRPr lang="nl-NL" dirty="0" smtClean="0"/>
          </a:p>
          <a:p>
            <a:r>
              <a:rPr lang="nl-NL" dirty="0" smtClean="0"/>
              <a:t>Als eerste wil ik mijzelf voorstellen.</a:t>
            </a:r>
          </a:p>
          <a:p>
            <a:r>
              <a:rPr lang="nl-NL" dirty="0" smtClean="0"/>
              <a:t>Mijn naam is Michaël Hompus en ben werkzaam bij Winvision uit Nieuwegein.</a:t>
            </a:r>
          </a:p>
          <a:p>
            <a:r>
              <a:rPr lang="nl-NL" dirty="0" smtClean="0"/>
              <a:t>Als </a:t>
            </a:r>
            <a:r>
              <a:rPr lang="nl-NL" dirty="0" err="1" smtClean="0"/>
              <a:t>Principal</a:t>
            </a:r>
            <a:r>
              <a:rPr lang="nl-NL" dirty="0" smtClean="0"/>
              <a:t> Developer adviseer ik de verschillende ontwikkelteams bij het uitvoeren van hun project. Daarnaast vervul ik binnen een project de rol van Lead Developer.</a:t>
            </a:r>
          </a:p>
          <a:p>
            <a:r>
              <a:rPr lang="nl-NL" dirty="0" smtClean="0"/>
              <a:t>Verder werk ik aan de kwaliteit en herbruikbaarheid van oplossingen.</a:t>
            </a:r>
          </a:p>
          <a:p>
            <a:endParaRPr lang="nl-NL" dirty="0" smtClean="0"/>
          </a:p>
          <a:p>
            <a:r>
              <a:rPr lang="nl-NL" dirty="0" smtClean="0"/>
              <a:t>Als je contact wil opnemen kan dat via mijn e-mail adres: </a:t>
            </a:r>
            <a:r>
              <a:rPr lang="nl-NL" dirty="0" smtClean="0">
                <a:hlinkClick r:id="rId3"/>
              </a:rPr>
              <a:t>michael.hompus@winvision.nl</a:t>
            </a:r>
            <a:r>
              <a:rPr lang="nl-NL" dirty="0" smtClean="0"/>
              <a:t>.</a:t>
            </a:r>
          </a:p>
          <a:p>
            <a:r>
              <a:rPr lang="nl-NL" dirty="0" smtClean="0"/>
              <a:t>Ik probeer met enige regelmaat te </a:t>
            </a:r>
            <a:r>
              <a:rPr lang="nl-NL" dirty="0" err="1" smtClean="0"/>
              <a:t>bloggen</a:t>
            </a:r>
            <a:r>
              <a:rPr lang="nl-NL" dirty="0" smtClean="0"/>
              <a:t> op mijn blog: </a:t>
            </a:r>
            <a:r>
              <a:rPr lang="nl-NL" dirty="0" smtClean="0">
                <a:hlinkClick r:id="rId4"/>
              </a:rPr>
              <a:t>http://blog.hompus.nl</a:t>
            </a:r>
            <a:r>
              <a:rPr lang="nl-NL" dirty="0" smtClean="0"/>
              <a:t>.</a:t>
            </a:r>
          </a:p>
          <a:p>
            <a:r>
              <a:rPr lang="nl-NL" dirty="0" smtClean="0"/>
              <a:t>Natuurlijk ben ik ook op </a:t>
            </a:r>
            <a:r>
              <a:rPr lang="nl-NL" dirty="0" err="1" smtClean="0"/>
              <a:t>Twitter</a:t>
            </a:r>
            <a:r>
              <a:rPr lang="nl-NL" dirty="0" smtClean="0"/>
              <a:t> te vinden: </a:t>
            </a:r>
            <a:r>
              <a:rPr lang="nl-NL" dirty="0" smtClean="0">
                <a:hlinkClick r:id="rId5"/>
              </a:rPr>
              <a:t>http://twitter.com/eNeRGy164</a:t>
            </a:r>
            <a:r>
              <a:rPr lang="nl-NL" dirty="0" smtClean="0"/>
              <a:t>.</a:t>
            </a:r>
          </a:p>
          <a:p>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3</a:t>
            </a:fld>
            <a:endParaRPr lang="nl-NL"/>
          </a:p>
        </p:txBody>
      </p:sp>
      <p:sp>
        <p:nvSpPr>
          <p:cNvPr id="7" name="Slide Image Placeholder 6"/>
          <p:cNvSpPr>
            <a:spLocks noGrp="1" noRot="1" noChangeAspect="1"/>
          </p:cNvSpPr>
          <p:nvPr>
            <p:ph type="sldImg"/>
          </p:nvPr>
        </p:nvSpPr>
        <p:spPr>
          <a:xfrm>
            <a:off x="26988" y="538163"/>
            <a:ext cx="6615112" cy="3722687"/>
          </a:xfrm>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2264291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“Entries</a:t>
            </a:r>
            <a:r>
              <a:rPr lang="nl-NL" b="1" dirty="0" smtClean="0"/>
              <a:t>”</a:t>
            </a:r>
          </a:p>
          <a:p>
            <a:endParaRPr lang="nl-NL" dirty="0" smtClean="0"/>
          </a:p>
          <a:p>
            <a:r>
              <a:rPr lang="nl-NL" dirty="0" smtClean="0"/>
              <a:t>Een entry beschrijft één resource in het bron systeem. Dit kan bijvoorbeeld een </a:t>
            </a:r>
            <a:r>
              <a:rPr lang="nl-NL" dirty="0" err="1" smtClean="0"/>
              <a:t>represenattie</a:t>
            </a:r>
            <a:r>
              <a:rPr lang="nl-NL" dirty="0" smtClean="0"/>
              <a:t> van een record uit de database zijn.</a:t>
            </a:r>
          </a:p>
          <a:p>
            <a:endParaRPr lang="nl-NL" dirty="0"/>
          </a:p>
          <a:p>
            <a:r>
              <a:rPr lang="nl-NL" dirty="0" smtClean="0"/>
              <a:t>Een resource heeft een unieke URL binnen het systeem. Die vinden we in het “</a:t>
            </a:r>
            <a:r>
              <a:rPr lang="nl-NL" dirty="0" err="1" smtClean="0"/>
              <a:t>id</a:t>
            </a:r>
            <a:r>
              <a:rPr lang="nl-NL" dirty="0" smtClean="0"/>
              <a:t>” element van de entry.</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30</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1831451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a:t>
            </a:r>
            <a:r>
              <a:rPr lang="nl-NL" b="1" dirty="0" err="1" smtClean="0"/>
              <a:t>Typed</a:t>
            </a:r>
            <a:r>
              <a:rPr lang="nl-NL" b="1" dirty="0" smtClean="0"/>
              <a:t> data</a:t>
            </a:r>
            <a:r>
              <a:rPr lang="nl-NL" b="1" dirty="0" smtClean="0"/>
              <a:t>”</a:t>
            </a:r>
          </a:p>
          <a:p>
            <a:endParaRPr lang="nl-NL" dirty="0" smtClean="0"/>
          </a:p>
          <a:p>
            <a:r>
              <a:rPr lang="nl-NL" dirty="0" smtClean="0"/>
              <a:t>De content van een entry is zelf beschrijvend.</a:t>
            </a:r>
          </a:p>
          <a:p>
            <a:pPr marL="171450" indent="-171450">
              <a:buFont typeface="Arial" pitchFamily="34" charset="0"/>
              <a:buChar char="•"/>
            </a:pPr>
            <a:r>
              <a:rPr lang="nl-NL" dirty="0" smtClean="0"/>
              <a:t>ID een integer is met de waarde 0.</a:t>
            </a:r>
          </a:p>
          <a:p>
            <a:pPr marL="171450" indent="-171450">
              <a:buFont typeface="Arial" pitchFamily="34" charset="0"/>
              <a:buChar char="•"/>
            </a:pPr>
            <a:r>
              <a:rPr lang="nl-NL" dirty="0" err="1" smtClean="0"/>
              <a:t>ReleaseDate</a:t>
            </a:r>
            <a:r>
              <a:rPr lang="nl-NL" dirty="0" smtClean="0"/>
              <a:t> is een datum/tijd met de waarde van 1 januari 1992.</a:t>
            </a:r>
          </a:p>
          <a:p>
            <a:pPr marL="171450" indent="-171450">
              <a:buFont typeface="Arial" pitchFamily="34" charset="0"/>
              <a:buChar char="•"/>
            </a:pPr>
            <a:r>
              <a:rPr lang="nl-NL" dirty="0" err="1" smtClean="0"/>
              <a:t>DicontinuedDate</a:t>
            </a:r>
            <a:r>
              <a:rPr lang="nl-NL" dirty="0" smtClean="0"/>
              <a:t> is een </a:t>
            </a:r>
            <a:r>
              <a:rPr lang="nl-NL" dirty="0"/>
              <a:t>datum/tijd </a:t>
            </a:r>
            <a:r>
              <a:rPr lang="nl-NL" dirty="0" smtClean="0"/>
              <a:t>zonder waarde.</a:t>
            </a:r>
          </a:p>
          <a:p>
            <a:pPr marL="171450" indent="-171450">
              <a:buFont typeface="Arial" pitchFamily="34" charset="0"/>
              <a:buChar char="•"/>
            </a:pPr>
            <a:r>
              <a:rPr lang="nl-NL" dirty="0" smtClean="0"/>
              <a:t>Rating is een integer met de waarde 4.</a:t>
            </a:r>
          </a:p>
          <a:p>
            <a:pPr marL="171450" indent="-171450">
              <a:buFont typeface="Arial" pitchFamily="34" charset="0"/>
              <a:buChar char="•"/>
            </a:pPr>
            <a:r>
              <a:rPr lang="nl-NL" dirty="0" smtClean="0"/>
              <a:t>Price is een decimaal met de waarde 2,5.</a:t>
            </a:r>
            <a:endParaRPr lang="nl-NL" dirty="0"/>
          </a:p>
          <a:p>
            <a:endParaRPr lang="nl-NL" dirty="0" smtClean="0"/>
          </a:p>
          <a:p>
            <a:r>
              <a:rPr lang="nl-NL" dirty="0" smtClean="0"/>
              <a:t>Een </a:t>
            </a:r>
            <a:r>
              <a:rPr lang="nl-NL" dirty="0" err="1" smtClean="0"/>
              <a:t>client</a:t>
            </a:r>
            <a:r>
              <a:rPr lang="nl-NL" dirty="0" smtClean="0"/>
              <a:t> die dit bericht ontvangt kan uit deze </a:t>
            </a:r>
            <a:r>
              <a:rPr lang="nl-NL" dirty="0" err="1" smtClean="0"/>
              <a:t>metadata</a:t>
            </a:r>
            <a:r>
              <a:rPr lang="nl-NL" dirty="0" smtClean="0"/>
              <a:t> afleiden hoe de content is gestructureerd.</a:t>
            </a:r>
            <a:endParaRPr lang="nl-NL" dirty="0" smtClean="0"/>
          </a:p>
        </p:txBody>
      </p:sp>
      <p:sp>
        <p:nvSpPr>
          <p:cNvPr id="4" name="Slide Number Placeholder 3"/>
          <p:cNvSpPr>
            <a:spLocks noGrp="1"/>
          </p:cNvSpPr>
          <p:nvPr>
            <p:ph type="sldNum" sz="quarter" idx="10"/>
          </p:nvPr>
        </p:nvSpPr>
        <p:spPr/>
        <p:txBody>
          <a:bodyPr/>
          <a:lstStyle/>
          <a:p>
            <a:fld id="{A3948C83-8746-4D84-AE8D-FE03D55CE4EE}" type="slidenum">
              <a:rPr lang="nl-NL" smtClean="0"/>
              <a:pPr/>
              <a:t>31</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3295746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“Relaties</a:t>
            </a:r>
            <a:r>
              <a:rPr lang="nl-NL" b="1" dirty="0" smtClean="0"/>
              <a:t>”</a:t>
            </a:r>
          </a:p>
          <a:p>
            <a:endParaRPr lang="nl-NL" dirty="0"/>
          </a:p>
          <a:p>
            <a:r>
              <a:rPr lang="nl-NL" dirty="0" smtClean="0"/>
              <a:t>Het is mogelijk dat een entry relaties heeft met andere entries (1 op 1) of andere feeds (1 op n).</a:t>
            </a:r>
          </a:p>
          <a:p>
            <a:r>
              <a:rPr lang="nl-NL" dirty="0" smtClean="0"/>
              <a:t>Deze relaties worden met een hyperlink gelegd.</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32</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1152567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“Adressering”</a:t>
            </a:r>
          </a:p>
          <a:p>
            <a:endParaRPr lang="nl-NL" dirty="0" smtClean="0"/>
          </a:p>
          <a:p>
            <a:r>
              <a:rPr lang="nl-NL" dirty="0" smtClean="0"/>
              <a:t>We kunnen door de data van een “silo” navigeren d.m.v. de URL die we gebruiken.</a:t>
            </a:r>
          </a:p>
          <a:p>
            <a:endParaRPr lang="nl-NL" dirty="0" smtClean="0"/>
          </a:p>
          <a:p>
            <a:pPr algn="just"/>
            <a:r>
              <a:rPr lang="nl-NL" sz="1000" b="1" dirty="0" smtClean="0"/>
              <a:t>http://services.odata.org/OData/OData.svc</a:t>
            </a:r>
          </a:p>
          <a:p>
            <a:pPr algn="just"/>
            <a:r>
              <a:rPr lang="nl-NL" sz="1000" dirty="0" smtClean="0"/>
              <a:t>Dit is de bron van de data service.</a:t>
            </a:r>
          </a:p>
          <a:p>
            <a:pPr algn="just"/>
            <a:endParaRPr lang="nl-NL" sz="1000" dirty="0" smtClean="0"/>
          </a:p>
          <a:p>
            <a:pPr algn="just"/>
            <a:r>
              <a:rPr lang="nl-NL" sz="1000" b="1" dirty="0" smtClean="0"/>
              <a:t>http://services.odata.org/OData/OData.svc/$metadata</a:t>
            </a:r>
          </a:p>
          <a:p>
            <a:pPr algn="just"/>
            <a:r>
              <a:rPr lang="nl-NL" sz="1000" dirty="0" smtClean="0"/>
              <a:t>Hiermee vragen we de </a:t>
            </a:r>
            <a:r>
              <a:rPr lang="nl-NL" sz="1000" dirty="0" err="1" smtClean="0"/>
              <a:t>metadata</a:t>
            </a:r>
            <a:r>
              <a:rPr lang="nl-NL" sz="1000" dirty="0" smtClean="0"/>
              <a:t> definitie van de service op. Dit is te vergelijken met de WSDL van een SOAP web service. Het formaat van de </a:t>
            </a:r>
            <a:r>
              <a:rPr lang="nl-NL" sz="1000" dirty="0" err="1" smtClean="0"/>
              <a:t>metadata</a:t>
            </a:r>
            <a:r>
              <a:rPr lang="nl-NL" sz="1000" dirty="0" smtClean="0"/>
              <a:t> is in de vorm van een EDMX bestand (bekend van het </a:t>
            </a:r>
            <a:r>
              <a:rPr lang="nl-NL" sz="1000" dirty="0" err="1" smtClean="0"/>
              <a:t>Entity</a:t>
            </a:r>
            <a:r>
              <a:rPr lang="nl-NL" sz="1000" dirty="0" smtClean="0"/>
              <a:t> Framework).</a:t>
            </a:r>
          </a:p>
          <a:p>
            <a:pPr algn="just"/>
            <a:endParaRPr lang="nl-NL" sz="1000" dirty="0" smtClean="0"/>
          </a:p>
          <a:p>
            <a:pPr algn="just"/>
            <a:r>
              <a:rPr lang="nl-NL" sz="1000" b="1" dirty="0" smtClean="0"/>
              <a:t>http://services.odata.org/OData/OData.svc/Categories</a:t>
            </a:r>
          </a:p>
          <a:p>
            <a:pPr algn="just"/>
            <a:r>
              <a:rPr lang="nl-NL" sz="1000" dirty="0" smtClean="0"/>
              <a:t>Hiermee vragen de inhoud van de data silo “</a:t>
            </a:r>
            <a:r>
              <a:rPr lang="nl-NL" sz="1000" dirty="0" err="1" smtClean="0"/>
              <a:t>Categories</a:t>
            </a:r>
            <a:r>
              <a:rPr lang="nl-NL" sz="1000" dirty="0" smtClean="0"/>
              <a:t>” op.</a:t>
            </a:r>
          </a:p>
          <a:p>
            <a:pPr algn="just"/>
            <a:endParaRPr lang="nl-NL" sz="1000" dirty="0" smtClean="0"/>
          </a:p>
          <a:p>
            <a:pPr algn="just"/>
            <a:r>
              <a:rPr lang="nl-NL" sz="1000" b="1" dirty="0" smtClean="0"/>
              <a:t>http://services.odata.org/OData/OData.svc/Categories/$count</a:t>
            </a:r>
          </a:p>
          <a:p>
            <a:pPr algn="just"/>
            <a:r>
              <a:rPr lang="nl-NL" sz="1000" dirty="0" smtClean="0"/>
              <a:t>Hiermee krijgen we het aantal resources terug van de data silo “</a:t>
            </a:r>
            <a:r>
              <a:rPr lang="nl-NL" sz="1000" dirty="0" err="1" smtClean="0"/>
              <a:t>Categories</a:t>
            </a:r>
            <a:r>
              <a:rPr lang="nl-NL" sz="1000" dirty="0" smtClean="0"/>
              <a:t>”.</a:t>
            </a:r>
          </a:p>
          <a:p>
            <a:pPr algn="just"/>
            <a:endParaRPr lang="nl-NL" sz="1000" dirty="0" smtClean="0"/>
          </a:p>
          <a:p>
            <a:pPr algn="just"/>
            <a:r>
              <a:rPr lang="nl-NL" sz="1000" b="1" dirty="0" smtClean="0"/>
              <a:t>http://services.odata.org/OData/</a:t>
            </a:r>
            <a:r>
              <a:rPr lang="nl-NL" sz="1000" b="1" dirty="0" err="1" smtClean="0"/>
              <a:t>OData.svc</a:t>
            </a:r>
            <a:r>
              <a:rPr lang="nl-NL" sz="1000" b="1" dirty="0" smtClean="0"/>
              <a:t>/</a:t>
            </a:r>
            <a:r>
              <a:rPr lang="nl-NL" sz="1000" b="1" dirty="0" err="1" smtClean="0"/>
              <a:t>Categories</a:t>
            </a:r>
            <a:r>
              <a:rPr lang="nl-NL" sz="1000" b="1" dirty="0" smtClean="0"/>
              <a:t>(1)</a:t>
            </a:r>
          </a:p>
          <a:p>
            <a:pPr algn="just"/>
            <a:r>
              <a:rPr lang="nl-NL" sz="1000" dirty="0" smtClean="0"/>
              <a:t>Tussen haakjes zetten we de waarde van de sleutel van een resource, we krijgen nu alleen deze specifieke resource terug.</a:t>
            </a:r>
          </a:p>
          <a:p>
            <a:pPr algn="just"/>
            <a:endParaRPr lang="nl-NL" sz="1000" dirty="0" smtClean="0"/>
          </a:p>
          <a:p>
            <a:pPr algn="just"/>
            <a:r>
              <a:rPr lang="nl-NL" sz="1000" b="1" dirty="0" smtClean="0"/>
              <a:t>http://services.odata.org/OData/OData.svc/Categories(1)/Name</a:t>
            </a:r>
          </a:p>
          <a:p>
            <a:pPr algn="just"/>
            <a:r>
              <a:rPr lang="nl-NL" sz="1000" b="1" dirty="0" smtClean="0"/>
              <a:t>http://services.odata.org/OData/OData.svc/Categories(1)/Name/$value</a:t>
            </a:r>
          </a:p>
          <a:p>
            <a:pPr algn="just"/>
            <a:r>
              <a:rPr lang="nl-NL" sz="1000" dirty="0" smtClean="0"/>
              <a:t>Hiermee vragen we de specifieke eigenschap “Name” op. Door “$</a:t>
            </a:r>
            <a:r>
              <a:rPr lang="nl-NL" sz="1000" dirty="0" err="1" smtClean="0"/>
              <a:t>value</a:t>
            </a:r>
            <a:r>
              <a:rPr lang="nl-NL" sz="1000" dirty="0" smtClean="0"/>
              <a:t>” toe te voegen krijgen we alleen de ruwe data terug.</a:t>
            </a:r>
          </a:p>
          <a:p>
            <a:pPr algn="just"/>
            <a:endParaRPr lang="nl-NL" sz="1000" dirty="0" smtClean="0"/>
          </a:p>
          <a:p>
            <a:pPr algn="just"/>
            <a:r>
              <a:rPr lang="nl-NL" sz="1000" b="1" dirty="0" smtClean="0"/>
              <a:t>http://services.odata.org/OData/OData.svc/Categories(1)/Products</a:t>
            </a:r>
          </a:p>
          <a:p>
            <a:pPr algn="just"/>
            <a:r>
              <a:rPr lang="nl-NL" sz="1000" b="1" dirty="0" smtClean="0"/>
              <a:t>http://services.odata.org/OData/</a:t>
            </a:r>
            <a:r>
              <a:rPr lang="nl-NL" sz="1000" b="1" dirty="0" err="1" smtClean="0"/>
              <a:t>OData.svc</a:t>
            </a:r>
            <a:r>
              <a:rPr lang="nl-NL" sz="1000" b="1" dirty="0" smtClean="0"/>
              <a:t>/</a:t>
            </a:r>
            <a:r>
              <a:rPr lang="nl-NL" sz="1000" b="1" dirty="0" err="1" smtClean="0"/>
              <a:t>Categories</a:t>
            </a:r>
            <a:r>
              <a:rPr lang="nl-NL" sz="1000" b="1" dirty="0" smtClean="0"/>
              <a:t>(1)/Products(1)</a:t>
            </a:r>
          </a:p>
          <a:p>
            <a:r>
              <a:rPr lang="nl-NL" sz="1000" dirty="0" smtClean="0"/>
              <a:t>Hiermee vragen we gerelateerde “Product” resources op. Ook hier kunnen we weer </a:t>
            </a:r>
            <a:r>
              <a:rPr lang="nl-NL" sz="1000" dirty="0"/>
              <a:t>een sleutel meegeven</a:t>
            </a:r>
            <a:r>
              <a:rPr lang="nl-NL" sz="1000" dirty="0" smtClean="0"/>
              <a:t>.</a:t>
            </a:r>
          </a:p>
        </p:txBody>
      </p:sp>
      <p:sp>
        <p:nvSpPr>
          <p:cNvPr id="4" name="Slide Number Placeholder 3"/>
          <p:cNvSpPr>
            <a:spLocks noGrp="1"/>
          </p:cNvSpPr>
          <p:nvPr>
            <p:ph type="sldNum" sz="quarter" idx="10"/>
          </p:nvPr>
        </p:nvSpPr>
        <p:spPr/>
        <p:txBody>
          <a:bodyPr/>
          <a:lstStyle/>
          <a:p>
            <a:fld id="{A3948C83-8746-4D84-AE8D-FE03D55CE4EE}" type="slidenum">
              <a:rPr lang="nl-NL" smtClean="0"/>
              <a:pPr/>
              <a:t>33</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931411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“Operaties”</a:t>
            </a:r>
          </a:p>
          <a:p>
            <a:endParaRPr lang="nl-NL" dirty="0" smtClean="0"/>
          </a:p>
          <a:p>
            <a:r>
              <a:rPr lang="nl-NL" dirty="0" smtClean="0"/>
              <a:t>In de OData standaard zijn verschillende operaties beschreven. Echter is het volledig optioneel of deze geïmplementeerd worden. Dit kan dus per service verschillen.</a:t>
            </a:r>
          </a:p>
          <a:p>
            <a:endParaRPr lang="nl-NL" dirty="0" smtClean="0"/>
          </a:p>
          <a:p>
            <a:r>
              <a:rPr lang="nl-NL" dirty="0" smtClean="0"/>
              <a:t>Een operatie staat in de querystring van de URL (achter het ?) en begint met een $. Operaties kunnen gecombineerd worden d.m.v. een &amp;.</a:t>
            </a:r>
          </a:p>
          <a:p>
            <a:endParaRPr lang="nl-NL" dirty="0" smtClean="0"/>
          </a:p>
          <a:p>
            <a:pPr algn="just"/>
            <a:r>
              <a:rPr lang="nl-NL" sz="1000" b="1" dirty="0" smtClean="0"/>
              <a:t>…/</a:t>
            </a:r>
            <a:r>
              <a:rPr lang="nl-NL" sz="1000" b="1" dirty="0" err="1" smtClean="0"/>
              <a:t>OData.svc</a:t>
            </a:r>
            <a:r>
              <a:rPr lang="nl-NL" sz="1000" b="1" dirty="0" smtClean="0"/>
              <a:t>/Products?$</a:t>
            </a:r>
            <a:r>
              <a:rPr lang="nl-NL" sz="1000" b="1" dirty="0" err="1" smtClean="0"/>
              <a:t>orderby</a:t>
            </a:r>
            <a:r>
              <a:rPr lang="nl-NL" sz="1000" b="1" dirty="0" smtClean="0"/>
              <a:t>=Rating</a:t>
            </a:r>
          </a:p>
          <a:p>
            <a:pPr algn="just"/>
            <a:r>
              <a:rPr lang="nl-NL" sz="1000" b="1" dirty="0" smtClean="0"/>
              <a:t>…/</a:t>
            </a:r>
            <a:r>
              <a:rPr lang="nl-NL" sz="1000" b="1" dirty="0" err="1" smtClean="0"/>
              <a:t>OData.svc</a:t>
            </a:r>
            <a:r>
              <a:rPr lang="nl-NL" sz="1000" b="1" dirty="0" smtClean="0"/>
              <a:t>/Products?$</a:t>
            </a:r>
            <a:r>
              <a:rPr lang="nl-NL" sz="1000" b="1" dirty="0" err="1" smtClean="0"/>
              <a:t>orderby</a:t>
            </a:r>
            <a:r>
              <a:rPr lang="nl-NL" sz="1000" b="1" dirty="0" smtClean="0"/>
              <a:t>=Rating </a:t>
            </a:r>
            <a:r>
              <a:rPr lang="nl-NL" sz="1000" b="1" dirty="0" err="1" smtClean="0"/>
              <a:t>asc</a:t>
            </a:r>
            <a:endParaRPr lang="nl-NL" sz="1000" b="1" dirty="0" smtClean="0"/>
          </a:p>
          <a:p>
            <a:pPr algn="just"/>
            <a:r>
              <a:rPr lang="nl-NL" sz="1000" b="1" dirty="0" smtClean="0"/>
              <a:t>…/</a:t>
            </a:r>
            <a:r>
              <a:rPr lang="nl-NL" sz="1000" b="1" dirty="0" err="1" smtClean="0"/>
              <a:t>OData.svc</a:t>
            </a:r>
            <a:r>
              <a:rPr lang="nl-NL" sz="1000" b="1" dirty="0" smtClean="0"/>
              <a:t>/Products?$</a:t>
            </a:r>
            <a:r>
              <a:rPr lang="nl-NL" sz="1000" b="1" dirty="0" err="1" smtClean="0"/>
              <a:t>orderby</a:t>
            </a:r>
            <a:r>
              <a:rPr lang="nl-NL" sz="1000" b="1" dirty="0" smtClean="0"/>
              <a:t>=</a:t>
            </a:r>
            <a:r>
              <a:rPr lang="nl-NL" sz="1000" b="1" dirty="0" err="1" smtClean="0"/>
              <a:t>Rating,Category</a:t>
            </a:r>
            <a:r>
              <a:rPr lang="nl-NL" sz="1000" b="1" dirty="0" smtClean="0"/>
              <a:t>/Name </a:t>
            </a:r>
            <a:r>
              <a:rPr lang="nl-NL" sz="1000" b="1" dirty="0" err="1" smtClean="0"/>
              <a:t>desc</a:t>
            </a:r>
            <a:endParaRPr lang="nl-NL" sz="1000" b="1" dirty="0" smtClean="0"/>
          </a:p>
          <a:p>
            <a:pPr algn="just"/>
            <a:r>
              <a:rPr lang="nl-NL" sz="1000" dirty="0" smtClean="0"/>
              <a:t>Met </a:t>
            </a:r>
            <a:r>
              <a:rPr lang="nl-NL" sz="1000" dirty="0" err="1" smtClean="0"/>
              <a:t>orderby</a:t>
            </a:r>
            <a:r>
              <a:rPr lang="nl-NL" sz="1000" dirty="0" smtClean="0"/>
              <a:t> kan er </a:t>
            </a:r>
            <a:r>
              <a:rPr lang="nl-NL" sz="1000" dirty="0" err="1" smtClean="0"/>
              <a:t>georteed</a:t>
            </a:r>
            <a:r>
              <a:rPr lang="nl-NL" sz="1000" dirty="0" smtClean="0"/>
              <a:t> worden op de waarde van een veld. Hierbij kan ook de richting van het sorteren aangegeven worden.</a:t>
            </a:r>
          </a:p>
          <a:p>
            <a:pPr algn="just"/>
            <a:r>
              <a:rPr lang="nl-NL" sz="1000" dirty="0" smtClean="0"/>
              <a:t>Ook is het mogelijk om te sorteren op velden die zich in gerelateerde resource bevinden.</a:t>
            </a:r>
          </a:p>
          <a:p>
            <a:pPr algn="just"/>
            <a:endParaRPr lang="nl-NL" sz="1000" dirty="0" smtClean="0"/>
          </a:p>
          <a:p>
            <a:pPr algn="just"/>
            <a:r>
              <a:rPr lang="nl-NL" sz="1000" b="1" dirty="0" smtClean="0"/>
              <a:t>…/</a:t>
            </a:r>
            <a:r>
              <a:rPr lang="nl-NL" sz="1000" b="1" dirty="0" err="1" smtClean="0"/>
              <a:t>OData.svc</a:t>
            </a:r>
            <a:r>
              <a:rPr lang="nl-NL" sz="1000" b="1" dirty="0" smtClean="0"/>
              <a:t>/Products?$top=5</a:t>
            </a:r>
          </a:p>
          <a:p>
            <a:pPr algn="just"/>
            <a:r>
              <a:rPr lang="nl-NL" sz="1000" b="1" dirty="0" smtClean="0"/>
              <a:t>…/</a:t>
            </a:r>
            <a:r>
              <a:rPr lang="nl-NL" sz="1000" b="1" dirty="0" err="1" smtClean="0"/>
              <a:t>OData.svc</a:t>
            </a:r>
            <a:r>
              <a:rPr lang="nl-NL" sz="1000" b="1" dirty="0" smtClean="0"/>
              <a:t>/Products?$skip=5</a:t>
            </a:r>
          </a:p>
          <a:p>
            <a:pPr algn="just"/>
            <a:r>
              <a:rPr lang="nl-NL" sz="1000" dirty="0" smtClean="0"/>
              <a:t>Met $top wordt er een maximum gesteld aan het aantal resources dat terug gegeven worden.</a:t>
            </a:r>
          </a:p>
          <a:p>
            <a:pPr algn="just"/>
            <a:r>
              <a:rPr lang="nl-NL" sz="1000" dirty="0" smtClean="0"/>
              <a:t>Met $skip wordt er een aantal resources overgeslagen.</a:t>
            </a:r>
          </a:p>
          <a:p>
            <a:pPr algn="just"/>
            <a:endParaRPr lang="nl-NL" sz="1000" dirty="0" smtClean="0"/>
          </a:p>
          <a:p>
            <a:pPr algn="just"/>
            <a:r>
              <a:rPr lang="nl-NL" sz="1000" b="1" dirty="0" smtClean="0"/>
              <a:t>…/</a:t>
            </a:r>
            <a:r>
              <a:rPr lang="nl-NL" sz="1000" b="1" dirty="0" err="1" smtClean="0"/>
              <a:t>OData.svc</a:t>
            </a:r>
            <a:r>
              <a:rPr lang="nl-NL" sz="1000" b="1" dirty="0" smtClean="0"/>
              <a:t>/Products?$skip=2&amp;$top=2&amp;$</a:t>
            </a:r>
            <a:r>
              <a:rPr lang="nl-NL" sz="1000" b="1" dirty="0" err="1" smtClean="0"/>
              <a:t>orderby</a:t>
            </a:r>
            <a:r>
              <a:rPr lang="nl-NL" sz="1000" b="1" dirty="0" smtClean="0"/>
              <a:t>=Rating</a:t>
            </a:r>
          </a:p>
          <a:p>
            <a:pPr algn="just"/>
            <a:r>
              <a:rPr lang="nl-NL" sz="1000" dirty="0" smtClean="0"/>
              <a:t>Het is mogelijk om verschillende operaties te combineren.</a:t>
            </a:r>
          </a:p>
          <a:p>
            <a:pPr algn="just"/>
            <a:endParaRPr lang="nl-NL" sz="1000" dirty="0" smtClean="0"/>
          </a:p>
          <a:p>
            <a:pPr algn="just"/>
            <a:r>
              <a:rPr lang="nl-NL" sz="1000" b="1" dirty="0" smtClean="0"/>
              <a:t>…/</a:t>
            </a:r>
            <a:r>
              <a:rPr lang="nl-NL" sz="1000" b="1" dirty="0" err="1" smtClean="0"/>
              <a:t>OData.svc</a:t>
            </a:r>
            <a:r>
              <a:rPr lang="nl-NL" sz="1000" b="1" dirty="0" smtClean="0"/>
              <a:t>/Products?$select=</a:t>
            </a:r>
            <a:r>
              <a:rPr lang="nl-NL" sz="1000" b="1" dirty="0" err="1" smtClean="0"/>
              <a:t>Price,Name</a:t>
            </a:r>
            <a:endParaRPr lang="nl-NL" sz="1000" b="1" dirty="0" smtClean="0"/>
          </a:p>
          <a:p>
            <a:pPr algn="just"/>
            <a:r>
              <a:rPr lang="nl-NL" sz="1000" dirty="0" smtClean="0"/>
              <a:t>Niet altijd is het wenselijk om alle velden van een resource terug te krijgen. Met $select wordt gespecificeerd welke velden gewenst zijn.</a:t>
            </a:r>
          </a:p>
          <a:p>
            <a:pPr algn="just"/>
            <a:endParaRPr lang="nl-NL" sz="1000" dirty="0" smtClean="0"/>
          </a:p>
          <a:p>
            <a:pPr algn="just"/>
            <a:r>
              <a:rPr lang="nl-NL" sz="1000" b="1" dirty="0" smtClean="0"/>
              <a:t>…/</a:t>
            </a:r>
            <a:r>
              <a:rPr lang="nl-NL" sz="1000" b="1" dirty="0" err="1" smtClean="0"/>
              <a:t>OData.svc</a:t>
            </a:r>
            <a:r>
              <a:rPr lang="nl-NL" sz="1000" b="1" dirty="0" smtClean="0"/>
              <a:t>/</a:t>
            </a:r>
            <a:r>
              <a:rPr lang="nl-NL" sz="1000" b="1" dirty="0" err="1" smtClean="0"/>
              <a:t>Categories</a:t>
            </a:r>
            <a:r>
              <a:rPr lang="nl-NL" sz="1000" b="1" dirty="0" smtClean="0"/>
              <a:t>?$</a:t>
            </a:r>
            <a:r>
              <a:rPr lang="nl-NL" sz="1000" b="1" dirty="0" err="1" smtClean="0"/>
              <a:t>expand</a:t>
            </a:r>
            <a:r>
              <a:rPr lang="nl-NL" sz="1000" b="1" dirty="0" smtClean="0"/>
              <a:t>=Products</a:t>
            </a:r>
            <a:endParaRPr lang="nl-NL" sz="1000" dirty="0" smtClean="0"/>
          </a:p>
          <a:p>
            <a:pPr algn="just"/>
            <a:r>
              <a:rPr lang="nl-NL" sz="1000" dirty="0" smtClean="0"/>
              <a:t>Om te voorkomen dat er 2 verzoeken nodig zijn om gerelateerde data op te halen is het mogelijk om met $</a:t>
            </a:r>
            <a:r>
              <a:rPr lang="nl-NL" sz="1000" dirty="0" err="1" smtClean="0"/>
              <a:t>expand</a:t>
            </a:r>
            <a:r>
              <a:rPr lang="nl-NL" sz="1000" dirty="0" smtClean="0"/>
              <a:t> de gerelateerde resources als een feed te </a:t>
            </a:r>
            <a:r>
              <a:rPr lang="nl-NL" sz="1000" dirty="0" err="1" smtClean="0"/>
              <a:t>embedden</a:t>
            </a:r>
            <a:r>
              <a:rPr lang="nl-NL" sz="1000" dirty="0" smtClean="0"/>
              <a:t>.</a:t>
            </a:r>
          </a:p>
        </p:txBody>
      </p:sp>
      <p:sp>
        <p:nvSpPr>
          <p:cNvPr id="4" name="Slide Number Placeholder 3"/>
          <p:cNvSpPr>
            <a:spLocks noGrp="1"/>
          </p:cNvSpPr>
          <p:nvPr>
            <p:ph type="sldNum" sz="quarter" idx="10"/>
          </p:nvPr>
        </p:nvSpPr>
        <p:spPr/>
        <p:txBody>
          <a:bodyPr/>
          <a:lstStyle/>
          <a:p>
            <a:fld id="{A3948C83-8746-4D84-AE8D-FE03D55CE4EE}" type="slidenum">
              <a:rPr lang="nl-NL" smtClean="0"/>
              <a:pPr/>
              <a:t>34</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3470242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dirty="0" smtClean="0"/>
              <a:t>“JSON</a:t>
            </a:r>
            <a:r>
              <a:rPr lang="nl-NL" dirty="0" smtClean="0"/>
              <a:t>”</a:t>
            </a:r>
          </a:p>
          <a:p>
            <a:endParaRPr lang="nl-NL" dirty="0"/>
          </a:p>
          <a:p>
            <a:r>
              <a:rPr lang="nl-NL" dirty="0" smtClean="0"/>
              <a:t>Tot nu toe zijn alle voorbeelden in het XML formaat. Maar vaak is het ook mogelijk om een andere representatie te kiezen, bijvoorbeeld JSON.</a:t>
            </a:r>
          </a:p>
          <a:p>
            <a:endParaRPr lang="nl-NL" dirty="0"/>
          </a:p>
          <a:p>
            <a:r>
              <a:rPr lang="nl-NL" dirty="0" smtClean="0"/>
              <a:t>De gewenste representatie kan opgegeven worden d.m.v. HTTP headers of door $format in de URL op te nemen.</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35</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3116782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“SharePoint 2010</a:t>
            </a:r>
            <a:r>
              <a:rPr lang="nl-NL" b="1" dirty="0" smtClean="0"/>
              <a:t>”</a:t>
            </a:r>
          </a:p>
          <a:p>
            <a:endParaRPr lang="nl-NL" dirty="0" smtClean="0"/>
          </a:p>
          <a:p>
            <a:r>
              <a:rPr lang="nl-NL" dirty="0" smtClean="0"/>
              <a:t>Nu we weten wat REST en OData inhouden wordt het tijd om te gaan kijken hoe Microsoft dit geïmplementeerd heeft binnen SharePoint 2010.</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36</a:t>
            </a:fld>
            <a:endParaRPr lang="nl-NL"/>
          </a:p>
        </p:txBody>
      </p:sp>
      <p:sp>
        <p:nvSpPr>
          <p:cNvPr id="7" name="Slide Image Placeholder 6"/>
          <p:cNvSpPr>
            <a:spLocks noGrp="1" noRot="1" noChangeAspect="1"/>
          </p:cNvSpPr>
          <p:nvPr>
            <p:ph type="sldImg"/>
          </p:nvPr>
        </p:nvSpPr>
        <p:spPr>
          <a:xfrm>
            <a:off x="26988" y="538163"/>
            <a:ext cx="6615112" cy="3722687"/>
          </a:xfrm>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25420135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“SharePoint Foundation 2010</a:t>
            </a:r>
            <a:r>
              <a:rPr lang="nl-NL" b="1" dirty="0" smtClean="0"/>
              <a:t>”</a:t>
            </a:r>
          </a:p>
          <a:p>
            <a:endParaRPr lang="nl-NL" dirty="0"/>
          </a:p>
          <a:p>
            <a:r>
              <a:rPr lang="nl-NL" dirty="0" smtClean="0"/>
              <a:t>Als eerste kijken we naar de functionaliteiten die SharePoint Foundation biedt.</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37</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2339744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948C83-8746-4D84-AE8D-FE03D55CE4EE}" type="slidenum">
              <a:rPr lang="nl-NL" smtClean="0"/>
              <a:pPr/>
              <a:t>38</a:t>
            </a:fld>
            <a:endParaRPr lang="nl-NL"/>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nl-NL"/>
          </a:p>
        </p:txBody>
      </p:sp>
      <p:sp>
        <p:nvSpPr>
          <p:cNvPr id="5" name="Header Placeholder 4"/>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3183935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“Lijsten</a:t>
            </a:r>
            <a:r>
              <a:rPr lang="nl-NL" b="1" dirty="0" smtClean="0"/>
              <a:t>”</a:t>
            </a:r>
          </a:p>
          <a:p>
            <a:endParaRPr lang="nl-NL" dirty="0"/>
          </a:p>
          <a:p>
            <a:r>
              <a:rPr lang="nl-NL" dirty="0" smtClean="0"/>
              <a:t>Op elke SharePoint site kunnen we naar de URL “_</a:t>
            </a:r>
            <a:r>
              <a:rPr lang="nl-NL" dirty="0" err="1" smtClean="0"/>
              <a:t>vti_bin</a:t>
            </a:r>
            <a:r>
              <a:rPr lang="nl-NL" dirty="0" smtClean="0"/>
              <a:t>/</a:t>
            </a:r>
            <a:r>
              <a:rPr lang="nl-NL" dirty="0" err="1" smtClean="0"/>
              <a:t>ListData.svc</a:t>
            </a:r>
            <a:r>
              <a:rPr lang="nl-NL" dirty="0" smtClean="0"/>
              <a:t>” gaan. Hier zien we een overzicht van alle (verborgen) lijsten die aanwezig zijn.</a:t>
            </a:r>
          </a:p>
          <a:p>
            <a:endParaRPr lang="nl-NL" dirty="0"/>
          </a:p>
          <a:p>
            <a:r>
              <a:rPr lang="nl-NL" dirty="0" smtClean="0"/>
              <a:t>De “externe lijsten” die SharePoint 2010 kent echter niet beschikbaar.</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39</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291882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“Stemmers bedankt!”</a:t>
            </a:r>
          </a:p>
          <a:p>
            <a:endParaRPr lang="nl-NL" dirty="0" smtClean="0"/>
          </a:p>
          <a:p>
            <a:r>
              <a:rPr lang="nl-NL" dirty="0" smtClean="0"/>
              <a:t>Dit is een zogenaamde “Wildcard-sessie”. Dit betekende dat ik vooraf zoveel mogelijk stemmen moest krijgen om mijn sessie te mogen geven tijdens deze </a:t>
            </a:r>
            <a:r>
              <a:rPr lang="nl-NL" dirty="0" err="1" smtClean="0"/>
              <a:t>DevDays</a:t>
            </a:r>
            <a:r>
              <a:rPr lang="nl-NL" dirty="0" smtClean="0"/>
              <a:t> 2011.</a:t>
            </a:r>
          </a:p>
          <a:p>
            <a:endParaRPr lang="nl-NL" dirty="0" smtClean="0"/>
          </a:p>
          <a:p>
            <a:r>
              <a:rPr lang="nl-NL" dirty="0" smtClean="0"/>
              <a:t>Ik wil dan ook iedereen bedanken die op mij gestemd heeft!</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4</a:t>
            </a:fld>
            <a:endParaRPr lang="nl-NL"/>
          </a:p>
        </p:txBody>
      </p:sp>
      <p:sp>
        <p:nvSpPr>
          <p:cNvPr id="7" name="Slide Image Placeholder 6"/>
          <p:cNvSpPr>
            <a:spLocks noGrp="1" noRot="1" noChangeAspect="1"/>
          </p:cNvSpPr>
          <p:nvPr>
            <p:ph type="sldImg"/>
          </p:nvPr>
        </p:nvSpPr>
        <p:spPr>
          <a:xfrm>
            <a:off x="26988" y="538163"/>
            <a:ext cx="6615112" cy="3722687"/>
          </a:xfrm>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28344920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“Lijst</a:t>
            </a:r>
            <a:r>
              <a:rPr lang="nl-NL" b="1" dirty="0" smtClean="0"/>
              <a:t>”</a:t>
            </a:r>
          </a:p>
          <a:p>
            <a:endParaRPr lang="nl-NL" dirty="0"/>
          </a:p>
          <a:p>
            <a:r>
              <a:rPr lang="nl-NL" dirty="0" smtClean="0"/>
              <a:t>Als we naar een lijst navigeren zien we dezelfde elementen als die we eerder bij de data service zagen.</a:t>
            </a:r>
          </a:p>
          <a:p>
            <a:pPr marL="171450" indent="-171450">
              <a:buFont typeface="Arial" pitchFamily="34" charset="0"/>
              <a:buChar char="•"/>
            </a:pPr>
            <a:r>
              <a:rPr lang="nl-NL" dirty="0" smtClean="0"/>
              <a:t>Feed</a:t>
            </a:r>
          </a:p>
          <a:p>
            <a:pPr marL="171450" indent="-171450">
              <a:buFont typeface="Arial" pitchFamily="34" charset="0"/>
              <a:buChar char="•"/>
            </a:pPr>
            <a:r>
              <a:rPr lang="nl-NL" dirty="0" smtClean="0"/>
              <a:t>Entry</a:t>
            </a:r>
          </a:p>
          <a:p>
            <a:pPr marL="171450" indent="-171450">
              <a:buFont typeface="Arial" pitchFamily="34" charset="0"/>
              <a:buChar char="•"/>
            </a:pPr>
            <a:r>
              <a:rPr lang="nl-NL" dirty="0" err="1" smtClean="0"/>
              <a:t>Typed</a:t>
            </a:r>
            <a:r>
              <a:rPr lang="nl-NL" dirty="0" smtClean="0"/>
              <a:t> Data</a:t>
            </a:r>
          </a:p>
        </p:txBody>
      </p:sp>
      <p:sp>
        <p:nvSpPr>
          <p:cNvPr id="4" name="Slide Number Placeholder 3"/>
          <p:cNvSpPr>
            <a:spLocks noGrp="1"/>
          </p:cNvSpPr>
          <p:nvPr>
            <p:ph type="sldNum" sz="quarter" idx="10"/>
          </p:nvPr>
        </p:nvSpPr>
        <p:spPr/>
        <p:txBody>
          <a:bodyPr/>
          <a:lstStyle/>
          <a:p>
            <a:fld id="{A3948C83-8746-4D84-AE8D-FE03D55CE4EE}" type="slidenum">
              <a:rPr lang="nl-NL" smtClean="0"/>
              <a:pPr/>
              <a:t>40</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2961305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a:t>
            </a:r>
            <a:r>
              <a:rPr lang="nl-NL" b="1" dirty="0" smtClean="0"/>
              <a:t>Lijstitem”</a:t>
            </a:r>
          </a:p>
          <a:p>
            <a:endParaRPr lang="nl-NL" dirty="0"/>
          </a:p>
          <a:p>
            <a:r>
              <a:rPr lang="nl-NL" dirty="0" smtClean="0"/>
              <a:t>Ook binnen SharePoint kunnen we naar gerelateerde resources navigeren. Hier zien we bijvoorbeeld de gebruiker die het document heeft aangemaakt.</a:t>
            </a:r>
          </a:p>
          <a:p>
            <a:endParaRPr lang="nl-NL" dirty="0"/>
          </a:p>
          <a:p>
            <a:r>
              <a:rPr lang="nl-NL" dirty="0" smtClean="0"/>
              <a:t>We zien alleen maar de zichtbare velden uit een lijstitem. De tientallen verborgen velden die we in het SharePoint Object Model tot onze beschikking hebben zijn niet aanwezig.</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41</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2555832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“SharePoint Server 2010”</a:t>
            </a:r>
          </a:p>
          <a:p>
            <a:endParaRPr lang="nl-NL" dirty="0" smtClean="0"/>
          </a:p>
          <a:p>
            <a:r>
              <a:rPr lang="nl-NL" dirty="0" smtClean="0"/>
              <a:t>Met SharePoint Server 2010 is de lijstfunctionaliteit die SharePoint Foundation biedt ook aanwezig.</a:t>
            </a:r>
          </a:p>
          <a:p>
            <a:r>
              <a:rPr lang="nl-NL" dirty="0" smtClean="0"/>
              <a:t>Echter als je over Excel Web Services </a:t>
            </a:r>
            <a:r>
              <a:rPr lang="nl-NL" dirty="0"/>
              <a:t>beschikt </a:t>
            </a:r>
            <a:r>
              <a:rPr lang="nl-NL" dirty="0" smtClean="0"/>
              <a:t>is er meer dat we met REST en OData kunnen doen.</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42</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34501786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948C83-8746-4D84-AE8D-FE03D55CE4EE}" type="slidenum">
              <a:rPr lang="nl-NL" smtClean="0"/>
              <a:pPr/>
              <a:t>43</a:t>
            </a:fld>
            <a:endParaRPr lang="nl-NL"/>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nl-NL"/>
          </a:p>
        </p:txBody>
      </p:sp>
      <p:sp>
        <p:nvSpPr>
          <p:cNvPr id="5" name="Header Placeholder 4"/>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23389887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“Excel</a:t>
            </a:r>
            <a:r>
              <a:rPr lang="nl-NL" b="1" dirty="0" smtClean="0"/>
              <a:t>”</a:t>
            </a:r>
          </a:p>
          <a:p>
            <a:endParaRPr lang="nl-NL" dirty="0"/>
          </a:p>
          <a:p>
            <a:r>
              <a:rPr lang="nl-NL" dirty="0" smtClean="0"/>
              <a:t>Wie bekend is met SharePoint herkend dat de URL wijst naar een Excel document in de “Shared Document” document </a:t>
            </a:r>
            <a:r>
              <a:rPr lang="nl-NL" dirty="0" err="1" smtClean="0"/>
              <a:t>library</a:t>
            </a:r>
            <a:r>
              <a:rPr lang="nl-NL" dirty="0" smtClean="0"/>
              <a:t>.</a:t>
            </a:r>
          </a:p>
          <a:p>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44</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15843897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“Excel REST Web Service”</a:t>
            </a:r>
          </a:p>
          <a:p>
            <a:endParaRPr lang="nl-NL" dirty="0" smtClean="0"/>
          </a:p>
          <a:p>
            <a:r>
              <a:rPr lang="nl-NL" dirty="0" smtClean="0"/>
              <a:t>Als we de URL die naar het Excel bestand wijst aanpassen krijgen we nieuwe functionaliteit tot onze beschikking.</a:t>
            </a:r>
          </a:p>
          <a:p>
            <a:endParaRPr lang="nl-NL" dirty="0"/>
          </a:p>
          <a:p>
            <a:r>
              <a:rPr lang="nl-NL" dirty="0" smtClean="0"/>
              <a:t>Door “_</a:t>
            </a:r>
            <a:r>
              <a:rPr lang="nl-NL" dirty="0" err="1" smtClean="0"/>
              <a:t>vti_bin</a:t>
            </a:r>
            <a:r>
              <a:rPr lang="nl-NL" dirty="0" smtClean="0"/>
              <a:t>/ExcelRest.aspx/” vóór, en “/Model” ná de locatie van het Excel bestand te plaatsen krijgen we een OData service tot onze beschikking.</a:t>
            </a:r>
          </a:p>
          <a:p>
            <a:endParaRPr lang="nl-NL" dirty="0"/>
          </a:p>
          <a:p>
            <a:r>
              <a:rPr lang="nl-NL" dirty="0" smtClean="0"/>
              <a:t>Binnen deze service zijn een aantal data </a:t>
            </a:r>
            <a:r>
              <a:rPr lang="nl-NL" dirty="0" err="1" smtClean="0"/>
              <a:t>silos</a:t>
            </a:r>
            <a:r>
              <a:rPr lang="nl-NL" dirty="0" smtClean="0"/>
              <a:t> beschikbaar met namen die ons als Excel gebruiker bekend voorkomen.</a:t>
            </a:r>
          </a:p>
          <a:p>
            <a:pPr marL="171450" indent="-171450">
              <a:buFont typeface="Arial" pitchFamily="34" charset="0"/>
              <a:buChar char="•"/>
            </a:pPr>
            <a:r>
              <a:rPr lang="nl-NL" dirty="0" smtClean="0"/>
              <a:t>Ranges</a:t>
            </a:r>
          </a:p>
          <a:p>
            <a:pPr marL="171450" indent="-171450">
              <a:buFont typeface="Arial" pitchFamily="34" charset="0"/>
              <a:buChar char="•"/>
            </a:pPr>
            <a:r>
              <a:rPr lang="nl-NL" dirty="0" err="1" smtClean="0"/>
              <a:t>Tables</a:t>
            </a:r>
            <a:endParaRPr lang="nl-NL" dirty="0" smtClean="0"/>
          </a:p>
          <a:p>
            <a:pPr marL="171450" indent="-171450">
              <a:buFont typeface="Arial" pitchFamily="34" charset="0"/>
              <a:buChar char="•"/>
            </a:pPr>
            <a:r>
              <a:rPr lang="nl-NL" dirty="0" err="1" smtClean="0"/>
              <a:t>PivotTables</a:t>
            </a:r>
            <a:endParaRPr lang="nl-NL" dirty="0" smtClean="0"/>
          </a:p>
          <a:p>
            <a:pPr marL="171450" indent="-171450">
              <a:buFont typeface="Arial" pitchFamily="34" charset="0"/>
              <a:buChar char="•"/>
            </a:pPr>
            <a:r>
              <a:rPr lang="nl-NL" dirty="0" smtClean="0"/>
              <a:t>Charts</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45</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32119256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a:t>
            </a:r>
            <a:r>
              <a:rPr lang="nl-NL" b="1" dirty="0" err="1" smtClean="0"/>
              <a:t>Workbook</a:t>
            </a:r>
            <a:r>
              <a:rPr lang="nl-NL" b="1" dirty="0" smtClean="0"/>
              <a:t>”</a:t>
            </a:r>
          </a:p>
          <a:p>
            <a:endParaRPr lang="nl-NL" dirty="0"/>
          </a:p>
          <a:p>
            <a:r>
              <a:rPr lang="nl-NL" dirty="0" smtClean="0"/>
              <a:t>Door aan de service $format=</a:t>
            </a:r>
            <a:r>
              <a:rPr lang="nl-NL" dirty="0" err="1" smtClean="0"/>
              <a:t>workbook</a:t>
            </a:r>
            <a:r>
              <a:rPr lang="nl-NL" dirty="0" smtClean="0"/>
              <a:t> mee te geven krijgen we het hele bestand als download aangeboden.</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46</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39824767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“Tabellen</a:t>
            </a:r>
            <a:r>
              <a:rPr lang="nl-NL" b="1" dirty="0" smtClean="0"/>
              <a:t>”</a:t>
            </a:r>
          </a:p>
          <a:p>
            <a:endParaRPr lang="nl-NL" dirty="0"/>
          </a:p>
          <a:p>
            <a:r>
              <a:rPr lang="nl-NL" dirty="0" smtClean="0"/>
              <a:t>Onder tabellen krijgen we de verschillende Excel tabellen te zien. In tegenstelling tot de eerdere voorbeelden waar de sleutel een integer was zijn de sleutels van de tabellen de titel. Dit betekend dat we bij het navigeren de sleutel tussen enkele </a:t>
            </a:r>
            <a:r>
              <a:rPr lang="nl-NL" dirty="0" err="1" smtClean="0"/>
              <a:t>quotes</a:t>
            </a:r>
            <a:r>
              <a:rPr lang="nl-NL" dirty="0" smtClean="0"/>
              <a:t> moeten zetten.</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47</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29306120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“Tabel</a:t>
            </a:r>
            <a:r>
              <a:rPr lang="nl-NL" b="1" dirty="0" smtClean="0"/>
              <a:t>”</a:t>
            </a:r>
          </a:p>
          <a:p>
            <a:endParaRPr lang="nl-NL" dirty="0"/>
          </a:p>
          <a:p>
            <a:r>
              <a:rPr lang="nl-NL" dirty="0" smtClean="0"/>
              <a:t>Als we naar de tabel navigeren zien we de ruwe data uit het Excel bestand in XML vorm aangeboden. Dit is niet heel bruikbaar.</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48</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8408346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“Tabel in HTML</a:t>
            </a:r>
            <a:r>
              <a:rPr lang="nl-NL" b="1" dirty="0" smtClean="0"/>
              <a:t>!”</a:t>
            </a:r>
          </a:p>
          <a:p>
            <a:endParaRPr lang="nl-NL" dirty="0"/>
          </a:p>
          <a:p>
            <a:r>
              <a:rPr lang="nl-NL" dirty="0" smtClean="0"/>
              <a:t>Als we echter in de URL aangeven dat het verwachtte formaat HTML is krijgen we een heel ander resultaat.</a:t>
            </a:r>
          </a:p>
          <a:p>
            <a:r>
              <a:rPr lang="nl-NL" dirty="0" smtClean="0"/>
              <a:t>Nu krijgen we een HTML representatie van dezelfde data die we ook in de Atom feed zagen.</a:t>
            </a:r>
          </a:p>
          <a:p>
            <a:endParaRPr lang="nl-NL" dirty="0" smtClean="0"/>
          </a:p>
          <a:p>
            <a:r>
              <a:rPr lang="nl-NL" dirty="0" smtClean="0"/>
              <a:t>Sommige Excel functionaliteiten zoals de </a:t>
            </a:r>
            <a:r>
              <a:rPr lang="nl-NL" dirty="0" err="1" smtClean="0"/>
              <a:t>spark</a:t>
            </a:r>
            <a:r>
              <a:rPr lang="nl-NL" dirty="0" smtClean="0"/>
              <a:t> </a:t>
            </a:r>
            <a:r>
              <a:rPr lang="nl-NL" dirty="0" err="1" smtClean="0"/>
              <a:t>lines</a:t>
            </a:r>
            <a:r>
              <a:rPr lang="nl-NL" dirty="0" smtClean="0"/>
              <a:t> geen wel verloren omdat deze niet in HTML vorm uit te drukken zijn. Wellicht dat in de toekomst dit wel d.m.v. HTML 5 en/of SVG gerealiseerd kan worden.</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49</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35843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“Inventariseren”</a:t>
            </a:r>
          </a:p>
          <a:p>
            <a:endParaRPr lang="nl-NL" dirty="0" smtClean="0"/>
          </a:p>
          <a:p>
            <a:r>
              <a:rPr lang="nl-NL" dirty="0" smtClean="0"/>
              <a:t>Nu ik verteld heb wie ik ben wil ik graag weten wie mijn publiek is tijdens deze sessie.</a:t>
            </a:r>
          </a:p>
          <a:p>
            <a:endParaRPr lang="nl-NL" dirty="0" smtClean="0"/>
          </a:p>
          <a:p>
            <a:r>
              <a:rPr lang="nl-NL" dirty="0" smtClean="0"/>
              <a:t>Wie heeft er ervaring met REST?</a:t>
            </a:r>
          </a:p>
          <a:p>
            <a:r>
              <a:rPr lang="nl-NL" dirty="0" smtClean="0"/>
              <a:t>Wie heeft er ervaring met OData?</a:t>
            </a:r>
          </a:p>
          <a:p>
            <a:r>
              <a:rPr lang="nl-NL" dirty="0" smtClean="0"/>
              <a:t>Wie heeft er ervaring met SharePoint 2010 ontwikkeling?</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5</a:t>
            </a:fld>
            <a:endParaRPr lang="nl-NL"/>
          </a:p>
        </p:txBody>
      </p:sp>
      <p:sp>
        <p:nvSpPr>
          <p:cNvPr id="7" name="Slide Image Placeholder 6"/>
          <p:cNvSpPr>
            <a:spLocks noGrp="1" noRot="1" noChangeAspect="1"/>
          </p:cNvSpPr>
          <p:nvPr>
            <p:ph type="sldImg"/>
          </p:nvPr>
        </p:nvSpPr>
        <p:spPr>
          <a:xfrm>
            <a:off x="26988" y="538163"/>
            <a:ext cx="6615112" cy="3722687"/>
          </a:xfrm>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9361724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“Grafieken</a:t>
            </a:r>
            <a:r>
              <a:rPr lang="nl-NL" b="1" dirty="0" smtClean="0"/>
              <a:t>”</a:t>
            </a:r>
          </a:p>
          <a:p>
            <a:endParaRPr lang="nl-NL" dirty="0" smtClean="0"/>
          </a:p>
          <a:p>
            <a:r>
              <a:rPr lang="nl-NL" dirty="0" smtClean="0"/>
              <a:t>Grafieken kunnen niet als Atom of HTML gerepresenteerd worden, maar wel als plaatje.</a:t>
            </a:r>
          </a:p>
          <a:p>
            <a:r>
              <a:rPr lang="nl-NL" dirty="0" smtClean="0"/>
              <a:t>Wanneer deze opgevraagd wordt krijgen we een PNG bestand aangeboden.</a:t>
            </a:r>
          </a:p>
          <a:p>
            <a:endParaRPr lang="nl-NL" dirty="0"/>
          </a:p>
          <a:p>
            <a:r>
              <a:rPr lang="nl-NL" dirty="0" smtClean="0"/>
              <a:t>Het is nu heel makkelijk om dit plaatje binnen een SharePoint sit</a:t>
            </a:r>
            <a:r>
              <a:rPr lang="nl-NL" dirty="0" smtClean="0"/>
              <a:t>e te plaatsen. Bezoekers krijgen dan altijd de meeste recente data te zien zonder dat ze hiervoor het Excelbestand moeten openen. Indien de data in het bestand gewijzigd wordt zal dit ook meteen in de grafiek zichtbaar worden.</a:t>
            </a:r>
          </a:p>
          <a:p>
            <a:endParaRPr lang="nl-NL" dirty="0"/>
          </a:p>
          <a:p>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50</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32100914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“Valkuilen”</a:t>
            </a:r>
          </a:p>
          <a:p>
            <a:endParaRPr lang="nl-NL" dirty="0" smtClean="0"/>
          </a:p>
          <a:p>
            <a:r>
              <a:rPr lang="nl-NL" dirty="0" smtClean="0"/>
              <a:t>Zoals altijd zijn er ook valkuilen waar je tegenaan kan </a:t>
            </a:r>
            <a:r>
              <a:rPr lang="nl-NL" dirty="0" smtClean="0"/>
              <a:t>lopen als je deze technieken wilt gebruiken.</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51</a:t>
            </a:fld>
            <a:endParaRPr lang="nl-NL"/>
          </a:p>
        </p:txBody>
      </p:sp>
      <p:sp>
        <p:nvSpPr>
          <p:cNvPr id="7" name="Slide Image Placeholder 6"/>
          <p:cNvSpPr>
            <a:spLocks noGrp="1" noRot="1" noChangeAspect="1"/>
          </p:cNvSpPr>
          <p:nvPr>
            <p:ph type="sldImg"/>
          </p:nvPr>
        </p:nvSpPr>
        <p:spPr>
          <a:xfrm>
            <a:off x="26988" y="538163"/>
            <a:ext cx="6615112" cy="3722687"/>
          </a:xfrm>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20332643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“Valkuilen”</a:t>
            </a:r>
          </a:p>
          <a:p>
            <a:endParaRPr lang="nl-NL" dirty="0" smtClean="0"/>
          </a:p>
          <a:p>
            <a:r>
              <a:rPr lang="nl-NL" dirty="0" smtClean="0"/>
              <a:t>Je bent klaar om op je verse SharePoint 2010 omgeving aan de slag te gaan en enthousiast open je de </a:t>
            </a:r>
            <a:r>
              <a:rPr lang="nl-NL" dirty="0" err="1" smtClean="0"/>
              <a:t>ListData</a:t>
            </a:r>
            <a:r>
              <a:rPr lang="nl-NL" dirty="0" smtClean="0"/>
              <a:t> service voor het eerst… grote kans dat je tegen deze foutmelding op gaat lopen. En gezien het aantal bezoekers op de volgende blog post ben je zeker niet de enige.</a:t>
            </a:r>
          </a:p>
          <a:p>
            <a:endParaRPr lang="nl-NL" dirty="0" smtClean="0"/>
          </a:p>
          <a:p>
            <a:r>
              <a:rPr lang="nl-NL" dirty="0" smtClean="0">
                <a:hlinkClick r:id="rId3"/>
              </a:rPr>
              <a:t>http://blog.hompus.nl/2010/03/26/could-not-load-type-idataserviceupdateprovider-when-using-rest-with-sharepoint-2010/</a:t>
            </a:r>
            <a:endParaRPr lang="nl-NL" dirty="0" smtClean="0"/>
          </a:p>
          <a:p>
            <a:endParaRPr lang="nl-NL" dirty="0" smtClean="0"/>
          </a:p>
          <a:p>
            <a:r>
              <a:rPr lang="nl-NL" dirty="0" smtClean="0"/>
              <a:t>Het probleem is dat de RTM versie van SharePoint 2010 afhankelijk is van een wijziging in het .NET </a:t>
            </a:r>
            <a:r>
              <a:rPr lang="nl-NL" dirty="0" err="1" smtClean="0"/>
              <a:t>framework</a:t>
            </a:r>
            <a:r>
              <a:rPr lang="nl-NL" dirty="0" smtClean="0"/>
              <a:t>. Deze wijziging vind je in een patch  die je moet installeren.</a:t>
            </a:r>
            <a:endParaRPr lang="nl-NL" dirty="0" smtClean="0"/>
          </a:p>
        </p:txBody>
      </p:sp>
      <p:sp>
        <p:nvSpPr>
          <p:cNvPr id="4" name="Slide Number Placeholder 3"/>
          <p:cNvSpPr>
            <a:spLocks noGrp="1"/>
          </p:cNvSpPr>
          <p:nvPr>
            <p:ph type="sldNum" sz="quarter" idx="10"/>
          </p:nvPr>
        </p:nvSpPr>
        <p:spPr/>
        <p:txBody>
          <a:bodyPr/>
          <a:lstStyle/>
          <a:p>
            <a:fld id="{A3948C83-8746-4D84-AE8D-FE03D55CE4EE}" type="slidenum">
              <a:rPr lang="nl-NL" smtClean="0"/>
              <a:pPr/>
              <a:t>52</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5476799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“Valkuilen</a:t>
            </a:r>
            <a:r>
              <a:rPr lang="nl-NL" b="1" dirty="0" smtClean="0"/>
              <a:t>”</a:t>
            </a:r>
          </a:p>
          <a:p>
            <a:endParaRPr lang="nl-NL" dirty="0"/>
          </a:p>
          <a:p>
            <a:r>
              <a:rPr lang="nl-NL" dirty="0" smtClean="0"/>
              <a:t>Andere zaken waar je op moet letten.</a:t>
            </a:r>
          </a:p>
          <a:p>
            <a:endParaRPr lang="nl-NL" dirty="0"/>
          </a:p>
          <a:p>
            <a:r>
              <a:rPr lang="nl-NL" b="1" dirty="0"/>
              <a:t>Niet </a:t>
            </a:r>
            <a:r>
              <a:rPr lang="nl-NL" b="1" dirty="0" smtClean="0"/>
              <a:t>anoniem</a:t>
            </a:r>
          </a:p>
          <a:p>
            <a:r>
              <a:rPr lang="nl-NL" dirty="0" smtClean="0"/>
              <a:t>Het is momenteel niet mogelijk om anoniem de REST </a:t>
            </a:r>
            <a:r>
              <a:rPr lang="nl-NL" dirty="0"/>
              <a:t>Web Services </a:t>
            </a:r>
            <a:r>
              <a:rPr lang="nl-NL" dirty="0" smtClean="0"/>
              <a:t>te gebruiken.</a:t>
            </a:r>
          </a:p>
          <a:p>
            <a:endParaRPr lang="nl-NL" dirty="0"/>
          </a:p>
          <a:p>
            <a:r>
              <a:rPr lang="nl-NL" b="1" dirty="0"/>
              <a:t>Niet alle query operaties zijn </a:t>
            </a:r>
            <a:r>
              <a:rPr lang="nl-NL" b="1" dirty="0" smtClean="0"/>
              <a:t>aanwezig, bijv</a:t>
            </a:r>
            <a:r>
              <a:rPr lang="nl-NL" b="1" dirty="0"/>
              <a:t>.: $format is niet aanwezig in </a:t>
            </a:r>
            <a:r>
              <a:rPr lang="nl-NL" b="1" dirty="0" err="1" smtClean="0"/>
              <a:t>ListData.svc</a:t>
            </a:r>
            <a:endParaRPr lang="nl-NL" b="1" dirty="0" smtClean="0"/>
          </a:p>
          <a:p>
            <a:r>
              <a:rPr lang="nl-NL" dirty="0" smtClean="0"/>
              <a:t>Zoals de standaard beschrijft is elke operatie optioneel te implementeren. Sommige operaties zijn dan ook niet altijd beschikbaar.</a:t>
            </a:r>
          </a:p>
          <a:p>
            <a:endParaRPr lang="nl-NL" dirty="0"/>
          </a:p>
          <a:p>
            <a:r>
              <a:rPr lang="nl-NL" b="1" dirty="0"/>
              <a:t>Excel grafieken hebben geen Atom feed </a:t>
            </a:r>
            <a:r>
              <a:rPr lang="nl-NL" b="1" dirty="0" smtClean="0"/>
              <a:t>equivalent</a:t>
            </a:r>
          </a:p>
          <a:p>
            <a:r>
              <a:rPr lang="nl-NL" dirty="0" smtClean="0"/>
              <a:t>Grafieken kan je alleen als PNG plaatje uitlezen.</a:t>
            </a:r>
          </a:p>
          <a:p>
            <a:endParaRPr lang="nl-NL" dirty="0"/>
          </a:p>
          <a:p>
            <a:r>
              <a:rPr lang="nl-NL" b="1" dirty="0"/>
              <a:t>Externe lijsten worden niet </a:t>
            </a:r>
            <a:r>
              <a:rPr lang="nl-NL" b="1" dirty="0" smtClean="0"/>
              <a:t>ondersteund</a:t>
            </a:r>
            <a:endParaRPr lang="en-US" b="1" dirty="0"/>
          </a:p>
          <a:p>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53</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28025739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“Gefeliciteerd</a:t>
            </a:r>
            <a:r>
              <a:rPr lang="nl-NL" b="1" dirty="0" smtClean="0"/>
              <a:t>!”</a:t>
            </a:r>
          </a:p>
          <a:p>
            <a:endParaRPr lang="nl-NL" dirty="0" smtClean="0"/>
          </a:p>
          <a:p>
            <a:r>
              <a:rPr lang="nl-NL" dirty="0" smtClean="0"/>
              <a:t>Gefeliciteerd, je bent nu helemaal op de hoogte van REST, OData en de implementatie hiervan binnen SharePoint 2010.</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54</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2002931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“Een route uit het doolhof”</a:t>
            </a:r>
          </a:p>
          <a:p>
            <a:endParaRPr lang="nl-NL" dirty="0"/>
          </a:p>
          <a:p>
            <a:r>
              <a:rPr lang="nl-NL" dirty="0" smtClean="0"/>
              <a:t>Omdat je nu genoeg kennis hebt over de </a:t>
            </a:r>
            <a:r>
              <a:rPr lang="nl-NL" dirty="0"/>
              <a:t>REST Web Services binnen </a:t>
            </a:r>
            <a:r>
              <a:rPr lang="nl-NL" dirty="0" smtClean="0"/>
              <a:t>SharePoint is er in ieder geval één route bekend die je uit het doolhof van interfaces kan leiden.</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55</a:t>
            </a:fld>
            <a:endParaRPr lang="nl-NL"/>
          </a:p>
        </p:txBody>
      </p:sp>
      <p:sp>
        <p:nvSpPr>
          <p:cNvPr id="7" name="Slide Image Placeholder 6"/>
          <p:cNvSpPr>
            <a:spLocks noGrp="1" noRot="1" noChangeAspect="1"/>
          </p:cNvSpPr>
          <p:nvPr>
            <p:ph type="sldImg"/>
          </p:nvPr>
        </p:nvSpPr>
        <p:spPr>
          <a:xfrm>
            <a:off x="26988" y="538163"/>
            <a:ext cx="6615112" cy="3722687"/>
          </a:xfrm>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34343436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“Startklaar</a:t>
            </a:r>
            <a:r>
              <a:rPr lang="nl-NL" b="1" dirty="0" smtClean="0"/>
              <a:t>”</a:t>
            </a:r>
          </a:p>
          <a:p>
            <a:endParaRPr lang="nl-NL" dirty="0"/>
          </a:p>
          <a:p>
            <a:r>
              <a:rPr lang="nl-NL" dirty="0"/>
              <a:t>Na deze presentatie ben je startklaar om met de REST Web Services binnen </a:t>
            </a:r>
            <a:r>
              <a:rPr lang="nl-NL" dirty="0" smtClean="0"/>
              <a:t>SharePoint 2010 </a:t>
            </a:r>
            <a:r>
              <a:rPr lang="nl-NL" dirty="0"/>
              <a:t>aan de slag te gaan</a:t>
            </a:r>
            <a:r>
              <a:rPr lang="nl-NL" dirty="0" smtClean="0"/>
              <a:t>.</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56</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38957871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“Met REST snel onderweg</a:t>
            </a:r>
            <a:r>
              <a:rPr lang="nl-NL" b="1" dirty="0" smtClean="0"/>
              <a:t>”</a:t>
            </a:r>
          </a:p>
          <a:p>
            <a:endParaRPr lang="nl-NL" dirty="0"/>
          </a:p>
          <a:p>
            <a:r>
              <a:rPr lang="nl-NL" dirty="0"/>
              <a:t>Met de REST Web </a:t>
            </a:r>
            <a:r>
              <a:rPr lang="nl-NL" dirty="0" smtClean="0"/>
              <a:t>Services binnen SharePoint 2010 kan je heel makkelijk je data in je SharePoint site ontsluiten.</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57</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5671107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smtClean="0"/>
              <a:t>“REST links”</a:t>
            </a:r>
            <a:endParaRPr lang="en-US" b="1" dirty="0"/>
          </a:p>
        </p:txBody>
      </p:sp>
      <p:sp>
        <p:nvSpPr>
          <p:cNvPr id="4" name="Slide Number Placeholder 3"/>
          <p:cNvSpPr>
            <a:spLocks noGrp="1"/>
          </p:cNvSpPr>
          <p:nvPr>
            <p:ph type="sldNum" sz="quarter" idx="10"/>
          </p:nvPr>
        </p:nvSpPr>
        <p:spPr/>
        <p:txBody>
          <a:bodyPr/>
          <a:lstStyle/>
          <a:p>
            <a:fld id="{998A1A4A-03EB-4BEF-A7EE-C9426EE27F51}" type="slidenum">
              <a:rPr lang="en-US" smtClean="0"/>
              <a:pPr/>
              <a:t>58</a:t>
            </a:fld>
            <a:endParaRPr lang="en-US"/>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8431982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smtClean="0"/>
              <a:t>“OData links”</a:t>
            </a:r>
            <a:endParaRPr lang="en-US" b="1" dirty="0"/>
          </a:p>
        </p:txBody>
      </p:sp>
      <p:sp>
        <p:nvSpPr>
          <p:cNvPr id="4" name="Slide Number Placeholder 3"/>
          <p:cNvSpPr>
            <a:spLocks noGrp="1"/>
          </p:cNvSpPr>
          <p:nvPr>
            <p:ph type="sldNum" sz="quarter" idx="10"/>
          </p:nvPr>
        </p:nvSpPr>
        <p:spPr/>
        <p:txBody>
          <a:bodyPr/>
          <a:lstStyle/>
          <a:p>
            <a:fld id="{998A1A4A-03EB-4BEF-A7EE-C9426EE27F51}" type="slidenum">
              <a:rPr lang="en-US" smtClean="0"/>
              <a:pPr/>
              <a:t>59</a:t>
            </a:fld>
            <a:endParaRPr lang="en-US"/>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843198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“Agenda”</a:t>
            </a:r>
          </a:p>
          <a:p>
            <a:endParaRPr lang="nl-NL" dirty="0" smtClean="0"/>
          </a:p>
          <a:p>
            <a:r>
              <a:rPr lang="nl-NL" dirty="0" smtClean="0"/>
              <a:t>Dit is de agenda voor deze presentatie.</a:t>
            </a:r>
          </a:p>
          <a:p>
            <a:endParaRPr lang="nl-NL" dirty="0" smtClean="0"/>
          </a:p>
          <a:p>
            <a:r>
              <a:rPr lang="nl-NL" dirty="0" smtClean="0"/>
              <a:t>Als eerste zal ik uitleggen waar REST voor staat.</a:t>
            </a:r>
          </a:p>
          <a:p>
            <a:r>
              <a:rPr lang="nl-NL" dirty="0" smtClean="0"/>
              <a:t>Daarna gaan we kijken naar OData.</a:t>
            </a:r>
          </a:p>
          <a:p>
            <a:r>
              <a:rPr lang="nl-NL" dirty="0" smtClean="0"/>
              <a:t>Als laatste kijken we hoe Microsoft dit binnen SharePoint 2010 heeft toegepast.</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6</a:t>
            </a:fld>
            <a:endParaRPr lang="nl-NL"/>
          </a:p>
        </p:txBody>
      </p:sp>
      <p:sp>
        <p:nvSpPr>
          <p:cNvPr id="7" name="Slide Image Placeholder 6"/>
          <p:cNvSpPr>
            <a:spLocks noGrp="1" noRot="1" noChangeAspect="1"/>
          </p:cNvSpPr>
          <p:nvPr>
            <p:ph type="sldImg"/>
          </p:nvPr>
        </p:nvSpPr>
        <p:spPr>
          <a:xfrm>
            <a:off x="26988" y="538163"/>
            <a:ext cx="6615112" cy="3722687"/>
          </a:xfrm>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9361724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smtClean="0"/>
              <a:t>“SharePoint 2010 links”</a:t>
            </a:r>
            <a:endParaRPr lang="en-US" b="1" dirty="0"/>
          </a:p>
        </p:txBody>
      </p:sp>
      <p:sp>
        <p:nvSpPr>
          <p:cNvPr id="4" name="Slide Number Placeholder 3"/>
          <p:cNvSpPr>
            <a:spLocks noGrp="1"/>
          </p:cNvSpPr>
          <p:nvPr>
            <p:ph type="sldNum" sz="quarter" idx="10"/>
          </p:nvPr>
        </p:nvSpPr>
        <p:spPr/>
        <p:txBody>
          <a:bodyPr/>
          <a:lstStyle/>
          <a:p>
            <a:fld id="{998A1A4A-03EB-4BEF-A7EE-C9426EE27F51}" type="slidenum">
              <a:rPr lang="en-US" smtClean="0"/>
              <a:pPr/>
              <a:t>60</a:t>
            </a:fld>
            <a:endParaRPr lang="en-US"/>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8431982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“Vragen?”</a:t>
            </a:r>
            <a:endParaRPr lang="nl-NL" b="1"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61</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dirty="0"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39022705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948C83-8746-4D84-AE8D-FE03D55CE4EE}" type="slidenum">
              <a:rPr lang="nl-NL" smtClean="0"/>
              <a:pPr/>
              <a:t>62</a:t>
            </a:fld>
            <a:endParaRPr lang="nl-NL"/>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r>
              <a:rPr lang="nl-NL" dirty="0" smtClean="0"/>
              <a:t>Bedankt voor de aandacht!</a:t>
            </a:r>
            <a:endParaRPr lang="nl-NL" dirty="0"/>
          </a:p>
        </p:txBody>
      </p:sp>
      <p:sp>
        <p:nvSpPr>
          <p:cNvPr id="5" name="Header Placeholder 4"/>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2484008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“De lancering”</a:t>
            </a:r>
          </a:p>
          <a:p>
            <a:endParaRPr lang="nl-NL" dirty="0" smtClean="0"/>
          </a:p>
          <a:p>
            <a:r>
              <a:rPr lang="nl-NL" dirty="0" smtClean="0"/>
              <a:t>Microsoft heeft SharePoint 2010 in mei 2010 gelanceerd.</a:t>
            </a:r>
          </a:p>
          <a:p>
            <a:endParaRPr lang="nl-NL" dirty="0" smtClean="0"/>
          </a:p>
          <a:p>
            <a:r>
              <a:rPr lang="nl-NL" dirty="0" smtClean="0"/>
              <a:t>Met deze nieuwe versie van SharePoint zijn er veel verbeteringen geïntroduceerd. </a:t>
            </a:r>
          </a:p>
          <a:p>
            <a:r>
              <a:rPr lang="nl-NL" dirty="0" smtClean="0"/>
              <a:t>Zowel voor de gebruiker als voor de ontwikkelaar.</a:t>
            </a:r>
          </a:p>
          <a:p>
            <a:endParaRPr lang="nl-NL" dirty="0" smtClean="0"/>
          </a:p>
          <a:p>
            <a:r>
              <a:rPr lang="nl-NL" dirty="0" smtClean="0"/>
              <a:t>Voor gebruikers is vooral de nieuwe User Interface met onder andere de </a:t>
            </a:r>
            <a:r>
              <a:rPr lang="nl-NL" dirty="0" err="1" smtClean="0"/>
              <a:t>ribbon</a:t>
            </a:r>
            <a:r>
              <a:rPr lang="nl-NL" dirty="0" smtClean="0"/>
              <a:t> en asynchrone javascript een verbetering.</a:t>
            </a:r>
          </a:p>
          <a:p>
            <a:endParaRPr lang="nl-NL" dirty="0" smtClean="0"/>
          </a:p>
          <a:p>
            <a:r>
              <a:rPr lang="nl-NL" dirty="0" smtClean="0"/>
              <a:t>Voor ontwikkelaars is het object model verbeterd en zijn er nieuwe interfaces beschikbaar. Hier zijn de RESTful Web Services, waar deze sessie om draait, een voorbeeld van.</a:t>
            </a:r>
            <a:endParaRPr lang="nl-NL" dirty="0"/>
          </a:p>
        </p:txBody>
      </p:sp>
      <p:sp>
        <p:nvSpPr>
          <p:cNvPr id="4" name="Slide Number Placeholder 3"/>
          <p:cNvSpPr>
            <a:spLocks noGrp="1"/>
          </p:cNvSpPr>
          <p:nvPr>
            <p:ph type="sldNum" sz="quarter" idx="10"/>
          </p:nvPr>
        </p:nvSpPr>
        <p:spPr/>
        <p:txBody>
          <a:bodyPr/>
          <a:lstStyle/>
          <a:p>
            <a:fld id="{A3948C83-8746-4D84-AE8D-FE03D55CE4EE}" type="slidenum">
              <a:rPr lang="nl-NL" smtClean="0"/>
              <a:pPr/>
              <a:t>7</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115721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“Keuzes”</a:t>
            </a:r>
          </a:p>
          <a:p>
            <a:endParaRPr lang="nl-NL" dirty="0" smtClean="0"/>
          </a:p>
          <a:p>
            <a:r>
              <a:rPr lang="nl-NL" dirty="0" smtClean="0"/>
              <a:t>Of je nu een ervaren SharePoint ontwikkelaar bent, of je maakt voor de eerste keer kennis, als je een koppeling wilt maken tussen je SharePoint site en een extern systeem zijn er veel verschillende interfaces beschikbaar.</a:t>
            </a:r>
          </a:p>
          <a:p>
            <a:r>
              <a:rPr lang="nl-NL" dirty="0" smtClean="0"/>
              <a:t>Met de komst van SharePoint 2010 is het aantal keuzes nog verder toegenomen.</a:t>
            </a:r>
          </a:p>
          <a:p>
            <a:endParaRPr lang="nl-NL" dirty="0" smtClean="0"/>
          </a:p>
          <a:p>
            <a:r>
              <a:rPr lang="nl-NL" dirty="0" smtClean="0"/>
              <a:t>Je hebt nu de keus uit:</a:t>
            </a:r>
          </a:p>
          <a:p>
            <a:pPr marL="171450" indent="-171450">
              <a:buFont typeface="Arial" pitchFamily="34" charset="0"/>
              <a:buChar char="•"/>
            </a:pPr>
            <a:r>
              <a:rPr lang="nl-NL" dirty="0" smtClean="0"/>
              <a:t>Web Services (ASMX)</a:t>
            </a:r>
          </a:p>
          <a:p>
            <a:pPr marL="171450" indent="-171450">
              <a:buFont typeface="Arial" pitchFamily="34" charset="0"/>
              <a:buChar char="•"/>
            </a:pPr>
            <a:r>
              <a:rPr lang="nl-NL" dirty="0" smtClean="0"/>
              <a:t>Web Services (WCF)</a:t>
            </a:r>
          </a:p>
          <a:p>
            <a:pPr marL="171450" indent="-171450">
              <a:buFont typeface="Arial" pitchFamily="34" charset="0"/>
              <a:buChar char="•"/>
            </a:pPr>
            <a:r>
              <a:rPr lang="nl-NL" dirty="0" smtClean="0"/>
              <a:t>SharePoint Object model</a:t>
            </a:r>
          </a:p>
          <a:p>
            <a:pPr marL="171450" indent="-171450">
              <a:buFont typeface="Arial" pitchFamily="34" charset="0"/>
              <a:buChar char="•"/>
            </a:pPr>
            <a:r>
              <a:rPr lang="nl-NL" dirty="0" smtClean="0"/>
              <a:t>Business Connectivity Services</a:t>
            </a:r>
          </a:p>
          <a:p>
            <a:pPr marL="171450" indent="-171450">
              <a:buFont typeface="Arial" pitchFamily="34" charset="0"/>
              <a:buChar char="•"/>
            </a:pPr>
            <a:r>
              <a:rPr lang="nl-NL" dirty="0" err="1" smtClean="0"/>
              <a:t>SPLinq</a:t>
            </a:r>
            <a:endParaRPr lang="nl-NL" dirty="0" smtClean="0"/>
          </a:p>
          <a:p>
            <a:pPr marL="171450" indent="-171450">
              <a:buFont typeface="Arial" pitchFamily="34" charset="0"/>
              <a:buChar char="•"/>
            </a:pPr>
            <a:r>
              <a:rPr lang="nl-NL" dirty="0" smtClean="0"/>
              <a:t>Client Object Model voor .NET</a:t>
            </a:r>
          </a:p>
          <a:p>
            <a:pPr marL="171450" indent="-171450">
              <a:buFont typeface="Arial" pitchFamily="34" charset="0"/>
              <a:buChar char="•"/>
            </a:pPr>
            <a:r>
              <a:rPr lang="nl-NL" dirty="0" smtClean="0"/>
              <a:t>Client Object Model voor </a:t>
            </a:r>
            <a:r>
              <a:rPr lang="nl-NL" dirty="0" err="1" smtClean="0"/>
              <a:t>Silverlight</a:t>
            </a:r>
            <a:endParaRPr lang="nl-NL" dirty="0" smtClean="0"/>
          </a:p>
          <a:p>
            <a:pPr marL="171450" indent="-171450">
              <a:buFont typeface="Arial" pitchFamily="34" charset="0"/>
              <a:buChar char="•"/>
            </a:pPr>
            <a:r>
              <a:rPr lang="nl-NL" dirty="0" smtClean="0"/>
              <a:t>Client Object Model voor </a:t>
            </a:r>
            <a:r>
              <a:rPr lang="nl-NL" dirty="0" err="1" smtClean="0"/>
              <a:t>ECMAScript</a:t>
            </a:r>
            <a:endParaRPr lang="nl-NL" dirty="0" smtClean="0"/>
          </a:p>
          <a:p>
            <a:pPr marL="171450" indent="-171450">
              <a:buFont typeface="Arial" pitchFamily="34" charset="0"/>
              <a:buChar char="•"/>
            </a:pPr>
            <a:r>
              <a:rPr lang="nl-NL" dirty="0" smtClean="0"/>
              <a:t>REST Web Services</a:t>
            </a:r>
          </a:p>
        </p:txBody>
      </p:sp>
      <p:sp>
        <p:nvSpPr>
          <p:cNvPr id="4" name="Slide Number Placeholder 3"/>
          <p:cNvSpPr>
            <a:spLocks noGrp="1"/>
          </p:cNvSpPr>
          <p:nvPr>
            <p:ph type="sldNum" sz="quarter" idx="10"/>
          </p:nvPr>
        </p:nvSpPr>
        <p:spPr/>
        <p:txBody>
          <a:bodyPr/>
          <a:lstStyle/>
          <a:p>
            <a:fld id="{A3948C83-8746-4D84-AE8D-FE03D55CE4EE}" type="slidenum">
              <a:rPr lang="nl-NL" smtClean="0"/>
              <a:pPr/>
              <a:t>8</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1428322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l-NL" b="1" dirty="0" smtClean="0"/>
              <a:t>“Voorkom de verkeerde keuze”</a:t>
            </a:r>
          </a:p>
          <a:p>
            <a:endParaRPr lang="nl-NL" dirty="0" smtClean="0"/>
          </a:p>
          <a:p>
            <a:r>
              <a:rPr lang="nl-NL" dirty="0" smtClean="0"/>
              <a:t>Met zoveel keus is kan het lastig zijn de beste keuze te maken. Als je de verkeerde keuze maakt kan dit ervoor zorgen dat je teveel code moet schrijven, je oplossing complexer wordt en je er veel langer mee bezig bent.</a:t>
            </a:r>
          </a:p>
          <a:p>
            <a:r>
              <a:rPr lang="nl-NL" dirty="0" smtClean="0"/>
              <a:t>Aan het einde kom je misschien zelfs tot de conclusie dat je opnieuw kan beginnen.</a:t>
            </a:r>
          </a:p>
        </p:txBody>
      </p:sp>
      <p:sp>
        <p:nvSpPr>
          <p:cNvPr id="4" name="Slide Number Placeholder 3"/>
          <p:cNvSpPr>
            <a:spLocks noGrp="1"/>
          </p:cNvSpPr>
          <p:nvPr>
            <p:ph type="sldNum" sz="quarter" idx="10"/>
          </p:nvPr>
        </p:nvSpPr>
        <p:spPr/>
        <p:txBody>
          <a:bodyPr/>
          <a:lstStyle/>
          <a:p>
            <a:fld id="{A3948C83-8746-4D84-AE8D-FE03D55CE4EE}" type="slidenum">
              <a:rPr lang="nl-NL" smtClean="0"/>
              <a:pPr/>
              <a:t>9</a:t>
            </a:fld>
            <a:endParaRPr lang="nl-NL"/>
          </a:p>
        </p:txBody>
      </p:sp>
      <p:sp>
        <p:nvSpPr>
          <p:cNvPr id="7" name="Slide Image Placeholder 6"/>
          <p:cNvSpPr>
            <a:spLocks noGrp="1" noRot="1" noChangeAspect="1"/>
          </p:cNvSpPr>
          <p:nvPr>
            <p:ph type="sldImg"/>
          </p:nvPr>
        </p:nvSpPr>
        <p:spPr/>
      </p:sp>
      <p:sp>
        <p:nvSpPr>
          <p:cNvPr id="6" name="Header Placeholder 5"/>
          <p:cNvSpPr>
            <a:spLocks noGrp="1"/>
          </p:cNvSpPr>
          <p:nvPr>
            <p:ph type="hdr" sz="quarter" idx="11"/>
          </p:nvPr>
        </p:nvSpPr>
        <p:spPr/>
        <p:txBody>
          <a:bodyPr/>
          <a:lstStyle/>
          <a:p>
            <a:r>
              <a:rPr lang="en-US" smtClean="0"/>
              <a:t>Speaking OData to SharePoint 2010 in a RESTful manner</a:t>
            </a:r>
            <a:endParaRPr lang="nl-NL" dirty="0"/>
          </a:p>
        </p:txBody>
      </p:sp>
      <p:sp>
        <p:nvSpPr>
          <p:cNvPr id="8" name="Footer Placeholder 7"/>
          <p:cNvSpPr>
            <a:spLocks noGrp="1"/>
          </p:cNvSpPr>
          <p:nvPr>
            <p:ph type="ftr" sz="quarter" idx="12"/>
          </p:nvPr>
        </p:nvSpPr>
        <p:spPr/>
        <p:txBody>
          <a:bodyPr/>
          <a:lstStyle/>
          <a:p>
            <a:r>
              <a:rPr lang="nl-NL" smtClean="0"/>
              <a:t>DevDays 2011 - Michaël Hompus | Principal Developer | Winvision</a:t>
            </a:r>
            <a:endParaRPr lang="nl-NL" dirty="0"/>
          </a:p>
        </p:txBody>
      </p:sp>
    </p:spTree>
    <p:extLst>
      <p:ext uri="{BB962C8B-B14F-4D97-AF65-F5344CB8AC3E}">
        <p14:creationId xmlns:p14="http://schemas.microsoft.com/office/powerpoint/2010/main" val="1641512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66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369003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8487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_More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3005484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4" y="204790"/>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62503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chemeClr val="tx1">
                    <a:lumMod val="95000"/>
                    <a:lumOff val="5000"/>
                  </a:schemeClr>
                </a:solidFill>
              </a:defRPr>
            </a:lvl1pPr>
          </a:lstStyle>
          <a:p>
            <a:r>
              <a:rPr lang="en-US" smtClean="0"/>
              <a:t>Click to edit Master title style</a:t>
            </a:r>
            <a:endParaRPr lang="nl-NL"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330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4" y="859632"/>
            <a:ext cx="7772400" cy="1102519"/>
          </a:xfrm>
        </p:spPr>
        <p:txBody>
          <a:bodyPr/>
          <a:lstStyle>
            <a:lvl1pPr algn="ctr">
              <a:defRPr/>
            </a:lvl1pPr>
          </a:lstStyle>
          <a:p>
            <a:r>
              <a:rPr lang="en-US" smtClean="0"/>
              <a:t>Click to edit Master title style</a:t>
            </a:r>
            <a:endParaRPr lang="nl-NL" dirty="0"/>
          </a:p>
        </p:txBody>
      </p:sp>
      <p:sp>
        <p:nvSpPr>
          <p:cNvPr id="3" name="Subtitle 2"/>
          <p:cNvSpPr>
            <a:spLocks noGrp="1"/>
          </p:cNvSpPr>
          <p:nvPr>
            <p:ph type="subTitle" idx="1"/>
          </p:nvPr>
        </p:nvSpPr>
        <p:spPr>
          <a:xfrm>
            <a:off x="1371600" y="4476750"/>
            <a:ext cx="6400800" cy="457200"/>
          </a:xfrm>
        </p:spPr>
        <p:txBody>
          <a:bodyPr>
            <a:normAutofit/>
          </a:bodyPr>
          <a:lstStyle>
            <a:lvl1pPr marL="0" indent="0" algn="ctr">
              <a:buNone/>
              <a:defRPr sz="2400">
                <a:solidFill>
                  <a:schemeClr val="tx1">
                    <a:lumMod val="95000"/>
                    <a:lumOff val="5000"/>
                  </a:schemeClr>
                </a:solidFill>
                <a:latin typeface="Segoe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398179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_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21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pitchFamily="34" charset="0"/>
              </a:defRPr>
            </a:lvl1pPr>
          </a:lstStyle>
          <a:p>
            <a:r>
              <a:rPr lang="en-US" smtClean="0"/>
              <a:t>Click to edit Master title style</a:t>
            </a:r>
            <a:endParaRPr lang="nl-NL"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41058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762000"/>
          </a:xfrm>
        </p:spPr>
        <p:txBody>
          <a:bodyPr/>
          <a:lstStyle>
            <a:lvl1pPr>
              <a:defRPr>
                <a:latin typeface="Segoe" pitchFamily="34" charset="0"/>
              </a:defRPr>
            </a:lvl1pPr>
          </a:lstStyle>
          <a:p>
            <a:r>
              <a:rPr lang="en-US" smtClean="0"/>
              <a:t>Click to edit Master title style</a:t>
            </a:r>
            <a:endParaRPr lang="nl-NL" dirty="0"/>
          </a:p>
        </p:txBody>
      </p:sp>
      <p:sp>
        <p:nvSpPr>
          <p:cNvPr id="3" name="Content Placeholder 2"/>
          <p:cNvSpPr>
            <a:spLocks noGrp="1"/>
          </p:cNvSpPr>
          <p:nvPr>
            <p:ph idx="1"/>
          </p:nvPr>
        </p:nvSpPr>
        <p:spPr>
          <a:xfrm>
            <a:off x="457200" y="895352"/>
            <a:ext cx="8229600" cy="3699273"/>
          </a:xfrm>
        </p:spPr>
        <p:txBody>
          <a:bodyPr>
            <a:normAutofit/>
          </a:bodyPr>
          <a:lstStyle>
            <a:lvl1pPr>
              <a:defRPr sz="2800">
                <a:latin typeface="Consolas" pitchFamily="49" charset="0"/>
                <a:cs typeface="Consolas" pitchFamily="49" charset="0"/>
              </a:defRPr>
            </a:lvl1pPr>
            <a:lvl2pPr>
              <a:defRPr sz="2400">
                <a:latin typeface="Consolas" pitchFamily="49" charset="0"/>
                <a:cs typeface="Consolas" pitchFamily="49" charset="0"/>
              </a:defRPr>
            </a:lvl2pPr>
            <a:lvl3pPr>
              <a:defRPr sz="2000">
                <a:latin typeface="Consolas" pitchFamily="49" charset="0"/>
                <a:cs typeface="Consolas" pitchFamily="49" charset="0"/>
              </a:defRPr>
            </a:lvl3pPr>
            <a:lvl4pPr>
              <a:defRPr sz="1800">
                <a:latin typeface="Consolas" pitchFamily="49" charset="0"/>
                <a:cs typeface="Consolas" pitchFamily="49" charset="0"/>
              </a:defRPr>
            </a:lvl4pPr>
            <a:lvl5pPr>
              <a:defRPr sz="1800">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3963130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s-Artwo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165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305176"/>
            <a:ext cx="7772400" cy="1021556"/>
          </a:xfrm>
        </p:spPr>
        <p:txBody>
          <a:bodyPr anchor="t"/>
          <a:lstStyle>
            <a:lvl1pPr algn="l">
              <a:defRPr sz="4000" b="1" cap="all">
                <a:solidFill>
                  <a:schemeClr val="tx1">
                    <a:lumMod val="95000"/>
                    <a:lumOff val="5000"/>
                  </a:schemeClr>
                </a:solidFill>
              </a:defRPr>
            </a:lvl1pPr>
          </a:lstStyle>
          <a:p>
            <a:r>
              <a:rPr lang="en-US" smtClean="0"/>
              <a:t>Click to edit Master title style</a:t>
            </a:r>
            <a:endParaRPr lang="nl-NL" dirty="0"/>
          </a:p>
        </p:txBody>
      </p:sp>
      <p:sp>
        <p:nvSpPr>
          <p:cNvPr id="3" name="Text Placeholder 2"/>
          <p:cNvSpPr>
            <a:spLocks noGrp="1"/>
          </p:cNvSpPr>
          <p:nvPr>
            <p:ph type="body" idx="1"/>
          </p:nvPr>
        </p:nvSpPr>
        <p:spPr>
          <a:xfrm>
            <a:off x="722316"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3041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3" y="1169194"/>
            <a:ext cx="403860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2" y="1169194"/>
            <a:ext cx="403860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37359032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8" y="1151335"/>
            <a:ext cx="4041774"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16359841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nl-NL"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399012662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0" r:id="rId4"/>
    <p:sldLayoutId id="2147483661" r:id="rId5"/>
    <p:sldLayoutId id="2147483662" r:id="rId6"/>
    <p:sldLayoutId id="2147483651" r:id="rId7"/>
    <p:sldLayoutId id="2147483652" r:id="rId8"/>
    <p:sldLayoutId id="2147483653" r:id="rId9"/>
    <p:sldLayoutId id="2147483654" r:id="rId10"/>
    <p:sldLayoutId id="2147483655" r:id="rId11"/>
    <p:sldLayoutId id="2147483664" r:id="rId12"/>
    <p:sldLayoutId id="2147483656" r:id="rId13"/>
    <p:sldLayoutId id="2147483657" r:id="rId14"/>
  </p:sldLayoutIdLst>
  <p:txStyles>
    <p:titleStyle>
      <a:lvl1pPr algn="l" defTabSz="914400" rtl="0" eaLnBrk="1" latinLnBrk="0" hangingPunct="1">
        <a:spcBef>
          <a:spcPct val="0"/>
        </a:spcBef>
        <a:buNone/>
        <a:defRPr sz="4400" kern="1200">
          <a:solidFill>
            <a:schemeClr val="bg1"/>
          </a:solidFill>
          <a:latin typeface="Segoe"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318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pga.com/UserFiles/Image/100_062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
            <a:ext cx="9144000" cy="51435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26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ortal.winvision.nl/WinvisionCenter/Marketing/Stockphotos/start.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55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8"/>
            <a:ext cx="9144000" cy="5142523"/>
          </a:xfrm>
          <a:prstGeom prst="rect">
            <a:avLst/>
          </a:prstGeom>
          <a:noFill/>
          <a:ln>
            <a:noFill/>
          </a:ln>
        </p:spPr>
      </p:pic>
    </p:spTree>
    <p:extLst>
      <p:ext uri="{BB962C8B-B14F-4D97-AF65-F5344CB8AC3E}">
        <p14:creationId xmlns:p14="http://schemas.microsoft.com/office/powerpoint/2010/main" val="300246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52307" y="1347614"/>
            <a:ext cx="8250932" cy="2357120"/>
            <a:chOff x="452304" y="1767760"/>
            <a:chExt cx="8250931" cy="2357120"/>
          </a:xfrm>
        </p:grpSpPr>
        <p:sp>
          <p:nvSpPr>
            <p:cNvPr id="5" name="TextBox 4"/>
            <p:cNvSpPr txBox="1"/>
            <p:nvPr/>
          </p:nvSpPr>
          <p:spPr>
            <a:xfrm>
              <a:off x="6876256" y="1858913"/>
              <a:ext cx="1224137" cy="400110"/>
            </a:xfrm>
            <a:prstGeom prst="rect">
              <a:avLst/>
            </a:prstGeom>
            <a:solidFill>
              <a:schemeClr val="bg1">
                <a:alpha val="75000"/>
              </a:schemeClr>
            </a:solidFill>
          </p:spPr>
          <p:txBody>
            <a:bodyPr vert="horz" wrap="square" lIns="91440" tIns="45720" rIns="91440" bIns="45720" rtlCol="0">
              <a:spAutoFit/>
            </a:bodyPr>
            <a:lstStyle>
              <a:defPPr>
                <a:defRPr lang="en-US"/>
              </a:defPPr>
              <a:lvl1pPr indent="0" algn="just">
                <a:spcBef>
                  <a:spcPct val="20000"/>
                </a:spcBef>
                <a:buFont typeface="Arial" pitchFamily="34" charset="0"/>
                <a:buNone/>
                <a:defRPr sz="2400">
                  <a:latin typeface="Segoe" pitchFamily="34" charset="0"/>
                </a:defRPr>
              </a:lvl1pPr>
              <a:lvl2pPr marL="742950" indent="-285750">
                <a:spcBef>
                  <a:spcPct val="20000"/>
                </a:spcBef>
                <a:buFont typeface="Arial" pitchFamily="34" charset="0"/>
                <a:buChar char="–"/>
                <a:defRPr sz="2800">
                  <a:latin typeface="Segoe" pitchFamily="34" charset="0"/>
                </a:defRPr>
              </a:lvl2pPr>
              <a:lvl3pPr marL="1143000" indent="-228600">
                <a:spcBef>
                  <a:spcPct val="20000"/>
                </a:spcBef>
                <a:buFont typeface="Arial" pitchFamily="34" charset="0"/>
                <a:buChar char="•"/>
                <a:defRPr sz="2400">
                  <a:latin typeface="Segoe" pitchFamily="34" charset="0"/>
                </a:defRPr>
              </a:lvl3pPr>
              <a:lvl4pPr marL="1600200" indent="-228600">
                <a:spcBef>
                  <a:spcPct val="20000"/>
                </a:spcBef>
                <a:buFont typeface="Arial" pitchFamily="34" charset="0"/>
                <a:buChar char="–"/>
                <a:defRPr sz="2000">
                  <a:latin typeface="Segoe" pitchFamily="34" charset="0"/>
                </a:defRPr>
              </a:lvl4pPr>
              <a:lvl5pPr marL="2057400" indent="-228600">
                <a:spcBef>
                  <a:spcPct val="20000"/>
                </a:spcBef>
                <a:buFont typeface="Arial" pitchFamily="34" charset="0"/>
                <a:buChar char="»"/>
                <a:defRPr sz="2000">
                  <a:latin typeface="Segoe"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nl-NL" sz="2000" dirty="0">
                  <a:latin typeface="Segoe Light" pitchFamily="34" charset="0"/>
                </a:rPr>
                <a:t>Wikipedia</a:t>
              </a:r>
              <a:endParaRPr lang="en-US" sz="2000" dirty="0">
                <a:latin typeface="Segoe Light" pitchFamily="34" charset="0"/>
              </a:endParaRPr>
            </a:p>
          </p:txBody>
        </p:sp>
        <p:sp>
          <p:nvSpPr>
            <p:cNvPr id="6" name="TextBox 5"/>
            <p:cNvSpPr txBox="1"/>
            <p:nvPr/>
          </p:nvSpPr>
          <p:spPr>
            <a:xfrm>
              <a:off x="452304" y="1767760"/>
              <a:ext cx="646331" cy="1200329"/>
            </a:xfrm>
            <a:prstGeom prst="rect">
              <a:avLst/>
            </a:prstGeom>
            <a:noFill/>
            <a:scene3d>
              <a:camera prst="orthographicFront"/>
              <a:lightRig rig="threePt" dir="t"/>
            </a:scene3d>
            <a:sp3d prstMaterial="matte"/>
          </p:spPr>
          <p:txBody>
            <a:bodyPr wrap="none" rtlCol="0">
              <a:spAutoFit/>
            </a:bodyPr>
            <a:lstStyle/>
            <a:p>
              <a:r>
                <a:rPr lang="nl-NL" sz="7200" dirty="0">
                  <a:solidFill>
                    <a:srgbClr val="2688BB"/>
                  </a:solidFill>
                  <a:latin typeface="Arial Black" pitchFamily="34" charset="0"/>
                </a:rPr>
                <a:t>“</a:t>
              </a:r>
              <a:endParaRPr lang="en-US" sz="7200" dirty="0">
                <a:solidFill>
                  <a:srgbClr val="2688BB"/>
                </a:solidFill>
                <a:latin typeface="Arial Black" pitchFamily="34" charset="0"/>
              </a:endParaRPr>
            </a:p>
          </p:txBody>
        </p:sp>
        <p:sp>
          <p:nvSpPr>
            <p:cNvPr id="8" name="Content Placeholder 2"/>
            <p:cNvSpPr txBox="1">
              <a:spLocks/>
            </p:cNvSpPr>
            <p:nvPr/>
          </p:nvSpPr>
          <p:spPr>
            <a:xfrm>
              <a:off x="683570" y="2259023"/>
              <a:ext cx="7776863" cy="1200329"/>
            </a:xfrm>
            <a:prstGeom prst="rect">
              <a:avLst/>
            </a:prstGeom>
            <a:solidFill>
              <a:schemeClr val="bg1">
                <a:alpha val="75000"/>
              </a:schemeClr>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ego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2400" dirty="0" err="1"/>
                <a:t>Representational</a:t>
              </a:r>
              <a:r>
                <a:rPr lang="nl-NL" sz="2400" dirty="0"/>
                <a:t> State Transfer (REST) is een software-architectuur voor gedistribueerde mediasystemen zoals het World </a:t>
              </a:r>
              <a:r>
                <a:rPr lang="nl-NL" sz="2400" dirty="0" err="1"/>
                <a:t>wide</a:t>
              </a:r>
              <a:r>
                <a:rPr lang="nl-NL" sz="2400" dirty="0"/>
                <a:t> web.</a:t>
              </a:r>
              <a:endParaRPr lang="en-US" sz="2400" dirty="0"/>
            </a:p>
          </p:txBody>
        </p:sp>
        <p:sp>
          <p:nvSpPr>
            <p:cNvPr id="4" name="TextBox 3"/>
            <p:cNvSpPr txBox="1"/>
            <p:nvPr/>
          </p:nvSpPr>
          <p:spPr>
            <a:xfrm>
              <a:off x="8056904" y="2924551"/>
              <a:ext cx="646331" cy="1200329"/>
            </a:xfrm>
            <a:prstGeom prst="rect">
              <a:avLst/>
            </a:prstGeom>
            <a:noFill/>
            <a:scene3d>
              <a:camera prst="orthographicFront"/>
              <a:lightRig rig="threePt" dir="t"/>
            </a:scene3d>
            <a:sp3d prstMaterial="matte"/>
          </p:spPr>
          <p:txBody>
            <a:bodyPr wrap="none" rtlCol="0">
              <a:spAutoFit/>
            </a:bodyPr>
            <a:lstStyle>
              <a:defPPr>
                <a:defRPr lang="en-US"/>
              </a:defPPr>
              <a:lvl1pPr>
                <a:defRPr sz="7200">
                  <a:solidFill>
                    <a:srgbClr val="FF0000"/>
                  </a:solidFill>
                  <a:latin typeface="Arial Black" pitchFamily="34" charset="0"/>
                </a:defRPr>
              </a:lvl1pPr>
            </a:lstStyle>
            <a:p>
              <a:r>
                <a:rPr lang="nl-NL" dirty="0">
                  <a:solidFill>
                    <a:srgbClr val="2688BB"/>
                  </a:solidFill>
                </a:rPr>
                <a:t>”</a:t>
              </a:r>
              <a:endParaRPr lang="en-US" dirty="0">
                <a:solidFill>
                  <a:srgbClr val="2688BB"/>
                </a:solidFill>
              </a:endParaRPr>
            </a:p>
          </p:txBody>
        </p:sp>
      </p:grpSp>
    </p:spTree>
    <p:extLst>
      <p:ext uri="{BB962C8B-B14F-4D97-AF65-F5344CB8AC3E}">
        <p14:creationId xmlns:p14="http://schemas.microsoft.com/office/powerpoint/2010/main" val="29610561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16219" y="3147816"/>
            <a:ext cx="569387" cy="1200329"/>
          </a:xfrm>
          <a:prstGeom prst="rect">
            <a:avLst/>
          </a:prstGeom>
          <a:noFill/>
          <a:scene3d>
            <a:camera prst="orthographicFront"/>
            <a:lightRig rig="threePt" dir="t"/>
          </a:scene3d>
          <a:sp3d prstMaterial="matte"/>
        </p:spPr>
        <p:txBody>
          <a:bodyPr wrap="none" rtlCol="0">
            <a:spAutoFit/>
          </a:bodyPr>
          <a:lstStyle>
            <a:defPPr>
              <a:defRPr lang="en-US"/>
            </a:defPPr>
            <a:lvl1pPr>
              <a:defRPr sz="7200">
                <a:solidFill>
                  <a:srgbClr val="FF0000"/>
                </a:solidFill>
                <a:latin typeface="Arial Black" pitchFamily="34" charset="0"/>
              </a:defRPr>
            </a:lvl1pPr>
          </a:lstStyle>
          <a:p>
            <a:r>
              <a:rPr lang="nl-NL" dirty="0">
                <a:latin typeface="Segoe" pitchFamily="34" charset="0"/>
              </a:rPr>
              <a:t>*</a:t>
            </a:r>
            <a:endParaRPr lang="en-US" dirty="0">
              <a:latin typeface="Segoe" pitchFamily="34" charset="0"/>
            </a:endParaRPr>
          </a:p>
        </p:txBody>
      </p:sp>
      <p:sp>
        <p:nvSpPr>
          <p:cNvPr id="3" name="Freeform 2"/>
          <p:cNvSpPr/>
          <p:nvPr/>
        </p:nvSpPr>
        <p:spPr>
          <a:xfrm>
            <a:off x="2267749" y="339504"/>
            <a:ext cx="2030014" cy="1218009"/>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nl-NL" sz="3400" kern="1200" dirty="0" smtClean="0">
                <a:latin typeface="Segoe" pitchFamily="34" charset="0"/>
              </a:rPr>
              <a:t>Client-server</a:t>
            </a:r>
            <a:endParaRPr lang="en-US" sz="3400" kern="1200" dirty="0">
              <a:latin typeface="Segoe" pitchFamily="34" charset="0"/>
            </a:endParaRPr>
          </a:p>
        </p:txBody>
      </p:sp>
      <p:sp>
        <p:nvSpPr>
          <p:cNvPr id="4" name="Freeform 3"/>
          <p:cNvSpPr/>
          <p:nvPr/>
        </p:nvSpPr>
        <p:spPr>
          <a:xfrm>
            <a:off x="4774237" y="339504"/>
            <a:ext cx="2030014" cy="1218009"/>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892954"/>
              <a:satOff val="5380"/>
              <a:lumOff val="431"/>
              <a:alphaOff val="0"/>
            </a:schemeClr>
          </a:fillRef>
          <a:effectRef idx="2">
            <a:schemeClr val="accent4">
              <a:hueOff val="-892954"/>
              <a:satOff val="5380"/>
              <a:lumOff val="431"/>
              <a:alphaOff val="0"/>
            </a:schemeClr>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nl-NL" sz="3400" kern="1200" dirty="0" smtClean="0">
                <a:latin typeface="Segoe" pitchFamily="34" charset="0"/>
              </a:rPr>
              <a:t>Stateless</a:t>
            </a:r>
            <a:endParaRPr lang="en-US" sz="3400" kern="1200" dirty="0">
              <a:latin typeface="Segoe" pitchFamily="34" charset="0"/>
            </a:endParaRPr>
          </a:p>
        </p:txBody>
      </p:sp>
      <p:sp>
        <p:nvSpPr>
          <p:cNvPr id="5" name="Freeform 4"/>
          <p:cNvSpPr/>
          <p:nvPr/>
        </p:nvSpPr>
        <p:spPr>
          <a:xfrm>
            <a:off x="2267749" y="1976539"/>
            <a:ext cx="2030014" cy="1218009"/>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785908"/>
              <a:satOff val="10760"/>
              <a:lumOff val="862"/>
              <a:alphaOff val="0"/>
            </a:schemeClr>
          </a:fillRef>
          <a:effectRef idx="2">
            <a:schemeClr val="accent4">
              <a:hueOff val="-1785908"/>
              <a:satOff val="10760"/>
              <a:lumOff val="862"/>
              <a:alphaOff val="0"/>
            </a:schemeClr>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nl-NL" sz="3400" kern="1200" dirty="0" smtClean="0">
                <a:latin typeface="Segoe" pitchFamily="34" charset="0"/>
              </a:rPr>
              <a:t>Cachable</a:t>
            </a:r>
            <a:endParaRPr lang="en-US" sz="3400" kern="1200" dirty="0">
              <a:latin typeface="Segoe" pitchFamily="34" charset="0"/>
            </a:endParaRPr>
          </a:p>
        </p:txBody>
      </p:sp>
      <p:sp>
        <p:nvSpPr>
          <p:cNvPr id="6" name="Freeform 5"/>
          <p:cNvSpPr/>
          <p:nvPr/>
        </p:nvSpPr>
        <p:spPr>
          <a:xfrm>
            <a:off x="4774232" y="3585990"/>
            <a:ext cx="2030014" cy="1218009"/>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Bef>
                <a:spcPct val="0"/>
              </a:spcBef>
              <a:spcAft>
                <a:spcPct val="35000"/>
              </a:spcAft>
            </a:pPr>
            <a:r>
              <a:rPr lang="nl-NL" sz="3400" dirty="0">
                <a:latin typeface="Segoe" pitchFamily="34" charset="0"/>
              </a:rPr>
              <a:t>Code on demand</a:t>
            </a:r>
            <a:endParaRPr lang="en-US" sz="3400" dirty="0">
              <a:latin typeface="Segoe" pitchFamily="34" charset="0"/>
            </a:endParaRPr>
          </a:p>
        </p:txBody>
      </p:sp>
      <p:sp>
        <p:nvSpPr>
          <p:cNvPr id="7" name="Freeform 6"/>
          <p:cNvSpPr/>
          <p:nvPr/>
        </p:nvSpPr>
        <p:spPr>
          <a:xfrm>
            <a:off x="4774236" y="1976539"/>
            <a:ext cx="2030014" cy="1218009"/>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678862"/>
              <a:satOff val="16139"/>
              <a:lumOff val="1294"/>
              <a:alphaOff val="0"/>
            </a:schemeClr>
          </a:fillRef>
          <a:effectRef idx="2">
            <a:schemeClr val="accent4">
              <a:hueOff val="-2678862"/>
              <a:satOff val="16139"/>
              <a:lumOff val="1294"/>
              <a:alphaOff val="0"/>
            </a:schemeClr>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Bef>
                <a:spcPct val="0"/>
              </a:spcBef>
              <a:spcAft>
                <a:spcPct val="35000"/>
              </a:spcAft>
            </a:pPr>
            <a:r>
              <a:rPr lang="nl-NL" sz="3400" dirty="0">
                <a:latin typeface="Segoe" pitchFamily="34" charset="0"/>
              </a:rPr>
              <a:t>Uniform interface</a:t>
            </a:r>
            <a:endParaRPr lang="en-US" sz="3400" dirty="0">
              <a:latin typeface="Segoe" pitchFamily="34" charset="0"/>
            </a:endParaRPr>
          </a:p>
        </p:txBody>
      </p:sp>
      <p:sp>
        <p:nvSpPr>
          <p:cNvPr id="8" name="Freeform 7"/>
          <p:cNvSpPr/>
          <p:nvPr/>
        </p:nvSpPr>
        <p:spPr>
          <a:xfrm>
            <a:off x="2267749" y="3585991"/>
            <a:ext cx="2030014" cy="1218009"/>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gradFill rotWithShape="0">
            <a:gsLst>
              <a:gs pos="0">
                <a:schemeClr val="accent4">
                  <a:hueOff val="-3571816"/>
                  <a:satOff val="21519"/>
                  <a:lumOff val="1725"/>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3571816"/>
              <a:satOff val="21519"/>
              <a:lumOff val="1725"/>
              <a:alphaOff val="0"/>
            </a:schemeClr>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Bef>
                <a:spcPct val="0"/>
              </a:spcBef>
              <a:spcAft>
                <a:spcPct val="35000"/>
              </a:spcAft>
            </a:pPr>
            <a:r>
              <a:rPr lang="nl-NL" sz="3400" dirty="0">
                <a:latin typeface="Segoe" pitchFamily="34" charset="0"/>
              </a:rPr>
              <a:t>Layered system</a:t>
            </a:r>
            <a:endParaRPr lang="en-US" sz="3400" dirty="0">
              <a:latin typeface="Segoe" pitchFamily="34" charset="0"/>
            </a:endParaRPr>
          </a:p>
        </p:txBody>
      </p:sp>
    </p:spTree>
    <p:extLst>
      <p:ext uri="{BB962C8B-B14F-4D97-AF65-F5344CB8AC3E}">
        <p14:creationId xmlns:p14="http://schemas.microsoft.com/office/powerpoint/2010/main" val="21093388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525" y="265214"/>
            <a:ext cx="2030014" cy="1218009"/>
            <a:chOff x="916483" y="1984"/>
            <a:chExt cx="2030015" cy="1218009"/>
          </a:xfrm>
          <a:scene3d>
            <a:camera prst="orthographicFront"/>
            <a:lightRig rig="flat" dir="t"/>
          </a:scene3d>
        </p:grpSpPr>
        <p:sp>
          <p:nvSpPr>
            <p:cNvPr id="3" name="Rectangle 2"/>
            <p:cNvSpPr/>
            <p:nvPr/>
          </p:nvSpPr>
          <p:spPr>
            <a:xfrm>
              <a:off x="916483" y="1984"/>
              <a:ext cx="2030015" cy="1218009"/>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4" name="Rectangle 3"/>
            <p:cNvSpPr/>
            <p:nvPr/>
          </p:nvSpPr>
          <p:spPr>
            <a:xfrm>
              <a:off x="916483" y="1984"/>
              <a:ext cx="2030015" cy="1218009"/>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Bef>
                  <a:spcPct val="0"/>
                </a:spcBef>
                <a:spcAft>
                  <a:spcPct val="35000"/>
                </a:spcAft>
              </a:pPr>
              <a:r>
                <a:rPr lang="nl-NL" sz="3400" dirty="0">
                  <a:latin typeface="Segoe" pitchFamily="34" charset="0"/>
                </a:rPr>
                <a:t>Client-server</a:t>
              </a:r>
              <a:endParaRPr lang="en-US" sz="3400" dirty="0">
                <a:latin typeface="Segoe" pitchFamily="34" charset="0"/>
              </a:endParaRPr>
            </a:p>
          </p:txBody>
        </p:sp>
      </p:grpSp>
      <p:pic>
        <p:nvPicPr>
          <p:cNvPr id="1038" name="Picture 14" descr="C:\Users\Michael.Hompus\Desktop\RES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534" y="2312290"/>
            <a:ext cx="4664075" cy="118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2129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1525" y="265214"/>
            <a:ext cx="2030014" cy="1218009"/>
            <a:chOff x="3149500" y="1984"/>
            <a:chExt cx="2030015" cy="1218009"/>
          </a:xfrm>
          <a:scene3d>
            <a:camera prst="orthographicFront"/>
            <a:lightRig rig="flat" dir="t"/>
          </a:scene3d>
        </p:grpSpPr>
        <p:sp>
          <p:nvSpPr>
            <p:cNvPr id="4" name="Rectangle 3"/>
            <p:cNvSpPr/>
            <p:nvPr/>
          </p:nvSpPr>
          <p:spPr>
            <a:xfrm>
              <a:off x="3149500" y="1984"/>
              <a:ext cx="2030015" cy="1218009"/>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892954"/>
                <a:satOff val="5380"/>
                <a:lumOff val="431"/>
                <a:alphaOff val="0"/>
              </a:schemeClr>
            </a:fillRef>
            <a:effectRef idx="2">
              <a:schemeClr val="accent4">
                <a:hueOff val="-892954"/>
                <a:satOff val="5380"/>
                <a:lumOff val="431"/>
                <a:alphaOff val="0"/>
              </a:schemeClr>
            </a:effectRef>
            <a:fontRef idx="minor">
              <a:schemeClr val="lt1"/>
            </a:fontRef>
          </p:style>
        </p:sp>
        <p:sp>
          <p:nvSpPr>
            <p:cNvPr id="5" name="Rectangle 4"/>
            <p:cNvSpPr/>
            <p:nvPr/>
          </p:nvSpPr>
          <p:spPr>
            <a:xfrm>
              <a:off x="3149500" y="1984"/>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nl-NL" sz="3400" kern="1200" dirty="0" smtClean="0">
                  <a:latin typeface="Segoe" pitchFamily="34" charset="0"/>
                </a:rPr>
                <a:t>Stateless</a:t>
              </a:r>
              <a:endParaRPr lang="en-US" sz="3400" kern="1200" dirty="0">
                <a:latin typeface="Segoe" pitchFamily="34" charset="0"/>
              </a:endParaRPr>
            </a:p>
          </p:txBody>
        </p:sp>
      </p:grpSp>
      <p:pic>
        <p:nvPicPr>
          <p:cNvPr id="2053" name="Picture 5" descr="C:\Users\Michael.Hompus\Desktop\RES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137" y="1134552"/>
            <a:ext cx="4664076"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4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1525" y="265214"/>
            <a:ext cx="2030014" cy="1218009"/>
            <a:chOff x="916483" y="1422995"/>
            <a:chExt cx="2030015" cy="1218009"/>
          </a:xfrm>
          <a:scene3d>
            <a:camera prst="orthographicFront"/>
            <a:lightRig rig="flat" dir="t"/>
          </a:scene3d>
        </p:grpSpPr>
        <p:sp>
          <p:nvSpPr>
            <p:cNvPr id="4" name="Rectangle 3"/>
            <p:cNvSpPr/>
            <p:nvPr/>
          </p:nvSpPr>
          <p:spPr>
            <a:xfrm>
              <a:off x="916483" y="1422995"/>
              <a:ext cx="2030015" cy="1218009"/>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785908"/>
                <a:satOff val="10760"/>
                <a:lumOff val="862"/>
                <a:alphaOff val="0"/>
              </a:schemeClr>
            </a:fillRef>
            <a:effectRef idx="2">
              <a:schemeClr val="accent4">
                <a:hueOff val="-1785908"/>
                <a:satOff val="10760"/>
                <a:lumOff val="862"/>
                <a:alphaOff val="0"/>
              </a:schemeClr>
            </a:effectRef>
            <a:fontRef idx="minor">
              <a:schemeClr val="lt1"/>
            </a:fontRef>
          </p:style>
        </p:sp>
        <p:sp>
          <p:nvSpPr>
            <p:cNvPr id="5" name="Rectangle 4"/>
            <p:cNvSpPr/>
            <p:nvPr/>
          </p:nvSpPr>
          <p:spPr>
            <a:xfrm>
              <a:off x="916483" y="1422995"/>
              <a:ext cx="2030015" cy="1218009"/>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785908"/>
                <a:satOff val="10760"/>
                <a:lumOff val="862"/>
                <a:alphaOff val="0"/>
              </a:schemeClr>
            </a:fillRef>
            <a:effectRef idx="2">
              <a:schemeClr val="accent4">
                <a:hueOff val="-1785908"/>
                <a:satOff val="10760"/>
                <a:lumOff val="862"/>
                <a:alphaOff val="0"/>
              </a:schemeClr>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Bef>
                  <a:spcPct val="0"/>
                </a:spcBef>
                <a:spcAft>
                  <a:spcPct val="35000"/>
                </a:spcAft>
              </a:pPr>
              <a:r>
                <a:rPr lang="nl-NL" sz="3400" dirty="0">
                  <a:latin typeface="Segoe" pitchFamily="34" charset="0"/>
                </a:rPr>
                <a:t>Cachable</a:t>
              </a:r>
              <a:endParaRPr lang="en-US" sz="3400" dirty="0">
                <a:latin typeface="Segoe" pitchFamily="34" charset="0"/>
              </a:endParaRPr>
            </a:p>
          </p:txBody>
        </p:sp>
      </p:grpSp>
      <p:pic>
        <p:nvPicPr>
          <p:cNvPr id="3078" name="Picture 6" descr="C:\Users\Michael.Hompus\Desktop\REST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635" y="1133575"/>
            <a:ext cx="4664075"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26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1525" y="265214"/>
            <a:ext cx="2030014" cy="1218009"/>
            <a:chOff x="3149500" y="2844006"/>
            <a:chExt cx="2030015" cy="1218009"/>
          </a:xfrm>
          <a:scene3d>
            <a:camera prst="orthographicFront"/>
            <a:lightRig rig="flat" dir="t"/>
          </a:scene3d>
        </p:grpSpPr>
        <p:sp>
          <p:nvSpPr>
            <p:cNvPr id="4" name="Rectangle 3"/>
            <p:cNvSpPr/>
            <p:nvPr/>
          </p:nvSpPr>
          <p:spPr>
            <a:xfrm>
              <a:off x="3149500" y="2844006"/>
              <a:ext cx="2030015" cy="1218009"/>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678862"/>
                <a:satOff val="16139"/>
                <a:lumOff val="1294"/>
                <a:alphaOff val="0"/>
              </a:schemeClr>
            </a:fillRef>
            <a:effectRef idx="2">
              <a:schemeClr val="accent4">
                <a:hueOff val="-2678862"/>
                <a:satOff val="16139"/>
                <a:lumOff val="1294"/>
                <a:alphaOff val="0"/>
              </a:schemeClr>
            </a:effectRef>
            <a:fontRef idx="minor">
              <a:schemeClr val="lt1"/>
            </a:fontRef>
          </p:style>
        </p:sp>
        <p:sp>
          <p:nvSpPr>
            <p:cNvPr id="5" name="Rectangle 4"/>
            <p:cNvSpPr/>
            <p:nvPr/>
          </p:nvSpPr>
          <p:spPr>
            <a:xfrm>
              <a:off x="3149500" y="2844006"/>
              <a:ext cx="2030015" cy="1218009"/>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678862"/>
                <a:satOff val="16139"/>
                <a:lumOff val="1294"/>
                <a:alphaOff val="0"/>
              </a:schemeClr>
            </a:fillRef>
            <a:effectRef idx="2">
              <a:schemeClr val="accent4">
                <a:hueOff val="-2678862"/>
                <a:satOff val="16139"/>
                <a:lumOff val="1294"/>
                <a:alphaOff val="0"/>
              </a:schemeClr>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Bef>
                  <a:spcPct val="0"/>
                </a:spcBef>
                <a:spcAft>
                  <a:spcPct val="35000"/>
                </a:spcAft>
              </a:pPr>
              <a:r>
                <a:rPr lang="nl-NL" sz="3400" dirty="0">
                  <a:latin typeface="Segoe" pitchFamily="34" charset="0"/>
                </a:rPr>
                <a:t>Uniform interface</a:t>
              </a:r>
              <a:endParaRPr lang="en-US" sz="3400" dirty="0">
                <a:latin typeface="Segoe" pitchFamily="34" charset="0"/>
              </a:endParaRPr>
            </a:p>
          </p:txBody>
        </p:sp>
      </p:grpSp>
      <p:pic>
        <p:nvPicPr>
          <p:cNvPr id="4099" name="Picture 3" descr="C:\Users\Michael.Hompus\Desktop\REST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139" y="1132910"/>
            <a:ext cx="4664075"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14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1525" y="265214"/>
            <a:ext cx="2030014" cy="1218009"/>
            <a:chOff x="3149500" y="2844006"/>
            <a:chExt cx="2030015" cy="1218009"/>
          </a:xfrm>
          <a:scene3d>
            <a:camera prst="orthographicFront"/>
            <a:lightRig rig="flat" dir="t"/>
          </a:scene3d>
        </p:grpSpPr>
        <p:sp>
          <p:nvSpPr>
            <p:cNvPr id="4" name="Rectangle 3"/>
            <p:cNvSpPr/>
            <p:nvPr/>
          </p:nvSpPr>
          <p:spPr>
            <a:xfrm>
              <a:off x="3149500" y="2844006"/>
              <a:ext cx="2030015" cy="1218009"/>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678862"/>
                <a:satOff val="16139"/>
                <a:lumOff val="1294"/>
                <a:alphaOff val="0"/>
              </a:schemeClr>
            </a:fillRef>
            <a:effectRef idx="2">
              <a:schemeClr val="accent4">
                <a:hueOff val="-2678862"/>
                <a:satOff val="16139"/>
                <a:lumOff val="1294"/>
                <a:alphaOff val="0"/>
              </a:schemeClr>
            </a:effectRef>
            <a:fontRef idx="minor">
              <a:schemeClr val="lt1"/>
            </a:fontRef>
          </p:style>
        </p:sp>
        <p:sp>
          <p:nvSpPr>
            <p:cNvPr id="5" name="Rectangle 4"/>
            <p:cNvSpPr/>
            <p:nvPr/>
          </p:nvSpPr>
          <p:spPr>
            <a:xfrm>
              <a:off x="3149500" y="2844006"/>
              <a:ext cx="2030015" cy="1218009"/>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678862"/>
                <a:satOff val="16139"/>
                <a:lumOff val="1294"/>
                <a:alphaOff val="0"/>
              </a:schemeClr>
            </a:fillRef>
            <a:effectRef idx="2">
              <a:schemeClr val="accent4">
                <a:hueOff val="-2678862"/>
                <a:satOff val="16139"/>
                <a:lumOff val="1294"/>
                <a:alphaOff val="0"/>
              </a:schemeClr>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Bef>
                  <a:spcPct val="0"/>
                </a:spcBef>
                <a:spcAft>
                  <a:spcPct val="35000"/>
                </a:spcAft>
              </a:pPr>
              <a:r>
                <a:rPr lang="nl-NL" sz="3400" dirty="0">
                  <a:latin typeface="Segoe" pitchFamily="34" charset="0"/>
                </a:rPr>
                <a:t>Uniform interface</a:t>
              </a:r>
              <a:endParaRPr lang="en-US" sz="3400" dirty="0">
                <a:latin typeface="Segoe" pitchFamily="34" charset="0"/>
              </a:endParaRPr>
            </a:p>
          </p:txBody>
        </p:sp>
      </p:grpSp>
      <p:pic>
        <p:nvPicPr>
          <p:cNvPr id="4099" name="Picture 3" descr="C:\Users\Michael.Hompus\Desktop\REST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139" y="1132910"/>
            <a:ext cx="4664075" cy="3492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3548" y="210353"/>
            <a:ext cx="8136904" cy="4722795"/>
          </a:xfrm>
          <a:prstGeom prst="rect">
            <a:avLst/>
          </a:prstGeom>
          <a:solidFill>
            <a:srgbClr val="FFFFFF">
              <a:alpha val="85098"/>
            </a:srgbClr>
          </a:solidFill>
          <a:effectLst>
            <a:softEdge rad="63500"/>
          </a:effectLst>
        </p:spPr>
        <p:txBody>
          <a:bodyPr wrap="square" lIns="144000" tIns="144000" rIns="144000" bIns="144000" rtlCol="0">
            <a:spAutoFit/>
          </a:bodyPr>
          <a:lstStyle/>
          <a:p>
            <a:r>
              <a:rPr lang="nl-NL" dirty="0" smtClean="0">
                <a:latin typeface="Segoe" pitchFamily="34" charset="0"/>
              </a:rPr>
              <a:t>Identificatie van resources</a:t>
            </a:r>
          </a:p>
          <a:p>
            <a:r>
              <a:rPr lang="nl-NL" dirty="0" smtClean="0">
                <a:latin typeface="Segoe Light" pitchFamily="34" charset="0"/>
              </a:rPr>
              <a:t>Elke resource binnen de applicatie heeft zijn eigen adres, bijv. een unieke URL. Een resource heeft een representatie, bijv. in de vorm van HTML, XML of JSON.</a:t>
            </a:r>
          </a:p>
          <a:p>
            <a:endParaRPr lang="nl-NL" dirty="0" smtClean="0">
              <a:latin typeface="Segoe" pitchFamily="34" charset="0"/>
            </a:endParaRPr>
          </a:p>
          <a:p>
            <a:r>
              <a:rPr lang="nl-NL" dirty="0" smtClean="0">
                <a:latin typeface="Segoe" pitchFamily="34" charset="0"/>
              </a:rPr>
              <a:t>Manipulatie van resources d.m.v. de representatie</a:t>
            </a:r>
          </a:p>
          <a:p>
            <a:r>
              <a:rPr lang="nl-NL" dirty="0" smtClean="0">
                <a:latin typeface="Segoe Light" pitchFamily="34" charset="0"/>
              </a:rPr>
              <a:t>Met behulp van resource en bijbehorende </a:t>
            </a:r>
            <a:r>
              <a:rPr lang="nl-NL" dirty="0" err="1" smtClean="0">
                <a:latin typeface="Segoe Light" pitchFamily="34" charset="0"/>
              </a:rPr>
              <a:t>metadata</a:t>
            </a:r>
            <a:r>
              <a:rPr lang="nl-NL" dirty="0" smtClean="0">
                <a:latin typeface="Segoe Light" pitchFamily="34" charset="0"/>
              </a:rPr>
              <a:t> kan een resource gewijzigd of verwijderd worden. Bijvoorbeeld door gebruik te maken van HTTP </a:t>
            </a:r>
            <a:r>
              <a:rPr lang="nl-NL" dirty="0" err="1" smtClean="0">
                <a:latin typeface="Segoe Light" pitchFamily="34" charset="0"/>
              </a:rPr>
              <a:t>methods</a:t>
            </a:r>
            <a:r>
              <a:rPr lang="nl-NL" dirty="0" smtClean="0">
                <a:latin typeface="Segoe Light" pitchFamily="34" charset="0"/>
              </a:rPr>
              <a:t> zoals GET, PUT, POST en DELETE.</a:t>
            </a:r>
          </a:p>
          <a:p>
            <a:endParaRPr lang="nl-NL" dirty="0" smtClean="0">
              <a:latin typeface="Segoe" pitchFamily="34" charset="0"/>
            </a:endParaRPr>
          </a:p>
          <a:p>
            <a:r>
              <a:rPr lang="nl-NL" dirty="0" smtClean="0">
                <a:latin typeface="Segoe" pitchFamily="34" charset="0"/>
              </a:rPr>
              <a:t>Zelf </a:t>
            </a:r>
            <a:r>
              <a:rPr lang="nl-NL" dirty="0">
                <a:latin typeface="Segoe" pitchFamily="34" charset="0"/>
              </a:rPr>
              <a:t>beschrijvende </a:t>
            </a:r>
            <a:r>
              <a:rPr lang="nl-NL" dirty="0" smtClean="0">
                <a:latin typeface="Segoe" pitchFamily="34" charset="0"/>
              </a:rPr>
              <a:t>berichten</a:t>
            </a:r>
          </a:p>
          <a:p>
            <a:r>
              <a:rPr lang="nl-NL" dirty="0" smtClean="0">
                <a:latin typeface="Segoe Light" pitchFamily="34" charset="0"/>
              </a:rPr>
              <a:t>Door middel van mime-types wordt doorgegeven hoe de </a:t>
            </a:r>
            <a:r>
              <a:rPr lang="nl-NL" dirty="0" err="1" smtClean="0">
                <a:latin typeface="Segoe Light" pitchFamily="34" charset="0"/>
              </a:rPr>
              <a:t>client</a:t>
            </a:r>
            <a:r>
              <a:rPr lang="nl-NL" dirty="0" smtClean="0">
                <a:latin typeface="Segoe Light" pitchFamily="34" charset="0"/>
              </a:rPr>
              <a:t> de informatie kan verwerken, ook de cachebaarheid wordt meegegeven.</a:t>
            </a:r>
          </a:p>
          <a:p>
            <a:endParaRPr lang="nl-NL" dirty="0" smtClean="0">
              <a:latin typeface="Segoe" pitchFamily="34" charset="0"/>
            </a:endParaRPr>
          </a:p>
          <a:p>
            <a:r>
              <a:rPr lang="nl-NL" dirty="0" smtClean="0">
                <a:latin typeface="Segoe" pitchFamily="34" charset="0"/>
              </a:rPr>
              <a:t>“</a:t>
            </a:r>
            <a:r>
              <a:rPr lang="nl-NL" dirty="0">
                <a:latin typeface="Segoe" pitchFamily="34" charset="0"/>
              </a:rPr>
              <a:t>Hypermedia” als motor van “state</a:t>
            </a:r>
            <a:r>
              <a:rPr lang="nl-NL" dirty="0" smtClean="0">
                <a:latin typeface="Segoe" pitchFamily="34" charset="0"/>
              </a:rPr>
              <a:t>”</a:t>
            </a:r>
          </a:p>
          <a:p>
            <a:r>
              <a:rPr lang="nl-NL" dirty="0" smtClean="0">
                <a:latin typeface="Segoe Light" pitchFamily="34" charset="0"/>
              </a:rPr>
              <a:t>Om van state te veranderen kan de representatie van een resource bijvoorbeeld hyperlinks bevatten. Zo’n link kan wijzen naar gerelateerde informatie.</a:t>
            </a:r>
          </a:p>
        </p:txBody>
      </p:sp>
    </p:spTree>
    <p:extLst>
      <p:ext uri="{BB962C8B-B14F-4D97-AF65-F5344CB8AC3E}">
        <p14:creationId xmlns:p14="http://schemas.microsoft.com/office/powerpoint/2010/main" val="38960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9" end="9"/>
                                            </p:txEl>
                                          </p:spTgt>
                                        </p:tgtEl>
                                        <p:attrNameLst>
                                          <p:attrName>style.visibility</p:attrName>
                                        </p:attrNameLst>
                                      </p:cBhvr>
                                      <p:to>
                                        <p:strVal val="visible"/>
                                      </p:to>
                                    </p:set>
                                    <p:animEffect transition="in" filter="fade">
                                      <p:cBhvr>
                                        <p:cTn id="16" dur="500"/>
                                        <p:tgtEl>
                                          <p:spTgt spid="2">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8" y="859632"/>
            <a:ext cx="8208912" cy="1102519"/>
          </a:xfrm>
        </p:spPr>
        <p:txBody>
          <a:bodyPr>
            <a:normAutofit fontScale="90000"/>
          </a:bodyPr>
          <a:lstStyle/>
          <a:p>
            <a:r>
              <a:rPr lang="en-US" dirty="0"/>
              <a:t>Speaking OData </a:t>
            </a:r>
            <a:r>
              <a:rPr lang="en-US" dirty="0" smtClean="0"/>
              <a:t>to SharePoint 2010</a:t>
            </a:r>
            <a:br>
              <a:rPr lang="en-US" dirty="0" smtClean="0"/>
            </a:br>
            <a:r>
              <a:rPr lang="en-US" dirty="0" smtClean="0"/>
              <a:t>in </a:t>
            </a:r>
            <a:r>
              <a:rPr lang="en-US" dirty="0"/>
              <a:t>a RESTful manner</a:t>
            </a:r>
            <a:endParaRPr lang="nl-NL" dirty="0"/>
          </a:p>
        </p:txBody>
      </p:sp>
      <p:sp>
        <p:nvSpPr>
          <p:cNvPr id="3" name="Subtitle 2"/>
          <p:cNvSpPr>
            <a:spLocks noGrp="1"/>
          </p:cNvSpPr>
          <p:nvPr>
            <p:ph type="subTitle" idx="1"/>
          </p:nvPr>
        </p:nvSpPr>
        <p:spPr/>
        <p:txBody>
          <a:bodyPr>
            <a:normAutofit fontScale="92500"/>
          </a:bodyPr>
          <a:lstStyle/>
          <a:p>
            <a:r>
              <a:rPr lang="nl-NL" dirty="0" smtClean="0"/>
              <a:t>Michaël Hompus | </a:t>
            </a:r>
            <a:r>
              <a:rPr lang="nl-NL" dirty="0" err="1" smtClean="0"/>
              <a:t>Principal</a:t>
            </a:r>
            <a:r>
              <a:rPr lang="nl-NL" dirty="0" smtClean="0"/>
              <a:t> Developer | Winvision</a:t>
            </a:r>
            <a:endParaRPr lang="nl-NL" dirty="0"/>
          </a:p>
        </p:txBody>
      </p:sp>
    </p:spTree>
    <p:extLst>
      <p:ext uri="{BB962C8B-B14F-4D97-AF65-F5344CB8AC3E}">
        <p14:creationId xmlns:p14="http://schemas.microsoft.com/office/powerpoint/2010/main" val="46525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1525" y="265213"/>
            <a:ext cx="2030014" cy="1218009"/>
            <a:chOff x="3149500" y="1422995"/>
            <a:chExt cx="2030015" cy="1218009"/>
          </a:xfrm>
          <a:scene3d>
            <a:camera prst="orthographicFront"/>
            <a:lightRig rig="flat" dir="t"/>
          </a:scene3d>
        </p:grpSpPr>
        <p:sp>
          <p:nvSpPr>
            <p:cNvPr id="4" name="Rectangle 3"/>
            <p:cNvSpPr/>
            <p:nvPr/>
          </p:nvSpPr>
          <p:spPr>
            <a:xfrm>
              <a:off x="3149500" y="1422995"/>
              <a:ext cx="2030015" cy="1218009"/>
            </a:xfrm>
            <a:prstGeom prst="rect">
              <a:avLst/>
            </a:prstGeom>
            <a:gradFill rotWithShape="0">
              <a:gsLst>
                <a:gs pos="0">
                  <a:schemeClr val="accent4">
                    <a:hueOff val="-3571816"/>
                    <a:satOff val="21519"/>
                    <a:lumOff val="1725"/>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3571816"/>
                <a:satOff val="21519"/>
                <a:lumOff val="1725"/>
                <a:alphaOff val="0"/>
              </a:schemeClr>
            </a:effectRef>
            <a:fontRef idx="minor">
              <a:schemeClr val="lt1"/>
            </a:fontRef>
          </p:style>
        </p:sp>
        <p:sp>
          <p:nvSpPr>
            <p:cNvPr id="5" name="Rectangle 4"/>
            <p:cNvSpPr/>
            <p:nvPr/>
          </p:nvSpPr>
          <p:spPr>
            <a:xfrm>
              <a:off x="3149500" y="1422995"/>
              <a:ext cx="2030015" cy="1218009"/>
            </a:xfrm>
            <a:prstGeom prst="rect">
              <a:avLst/>
            </a:prstGeom>
            <a:gradFill rotWithShape="0">
              <a:gsLst>
                <a:gs pos="0">
                  <a:schemeClr val="accent4">
                    <a:hueOff val="-3571816"/>
                    <a:satOff val="21519"/>
                    <a:lumOff val="1725"/>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3571816"/>
                <a:satOff val="21519"/>
                <a:lumOff val="1725"/>
                <a:alphaOff val="0"/>
              </a:schemeClr>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Bef>
                  <a:spcPct val="0"/>
                </a:spcBef>
                <a:spcAft>
                  <a:spcPct val="35000"/>
                </a:spcAft>
              </a:pPr>
              <a:r>
                <a:rPr lang="nl-NL" sz="3400" dirty="0">
                  <a:latin typeface="Segoe" pitchFamily="34" charset="0"/>
                </a:rPr>
                <a:t>Layered system</a:t>
              </a:r>
              <a:endParaRPr lang="en-US" sz="3400" dirty="0">
                <a:latin typeface="Segoe" pitchFamily="34" charset="0"/>
              </a:endParaRPr>
            </a:p>
          </p:txBody>
        </p:sp>
      </p:grpSp>
      <p:pic>
        <p:nvPicPr>
          <p:cNvPr id="5126" name="Picture 6" descr="C:\Users\Michael.Hompus\Desktop\REST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038" y="1095693"/>
            <a:ext cx="4664076" cy="35306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Michael.Hompus\Desktop\REST5-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3396" y="1090783"/>
            <a:ext cx="1403349" cy="3529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9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fade">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2735" y="-156915"/>
            <a:ext cx="569387" cy="1200329"/>
          </a:xfrm>
          <a:prstGeom prst="rect">
            <a:avLst/>
          </a:prstGeom>
          <a:noFill/>
          <a:scene3d>
            <a:camera prst="orthographicFront"/>
            <a:lightRig rig="threePt" dir="t"/>
          </a:scene3d>
          <a:sp3d prstMaterial="matte"/>
        </p:spPr>
        <p:txBody>
          <a:bodyPr wrap="none" rtlCol="0">
            <a:spAutoFit/>
          </a:bodyPr>
          <a:lstStyle>
            <a:defPPr>
              <a:defRPr lang="en-US"/>
            </a:defPPr>
            <a:lvl1pPr>
              <a:defRPr sz="7200">
                <a:solidFill>
                  <a:srgbClr val="FF0000"/>
                </a:solidFill>
                <a:latin typeface="Arial Black" pitchFamily="34" charset="0"/>
              </a:defRPr>
            </a:lvl1pPr>
          </a:lstStyle>
          <a:p>
            <a:r>
              <a:rPr lang="nl-NL" dirty="0">
                <a:latin typeface="Segoe" pitchFamily="34" charset="0"/>
              </a:rPr>
              <a:t>*</a:t>
            </a:r>
            <a:endParaRPr lang="en-US" dirty="0">
              <a:latin typeface="Segoe" pitchFamily="34" charset="0"/>
            </a:endParaRPr>
          </a:p>
        </p:txBody>
      </p:sp>
      <p:grpSp>
        <p:nvGrpSpPr>
          <p:cNvPr id="4" name="Group 3"/>
          <p:cNvGrpSpPr/>
          <p:nvPr/>
        </p:nvGrpSpPr>
        <p:grpSpPr>
          <a:xfrm>
            <a:off x="251525" y="265214"/>
            <a:ext cx="2030014" cy="1218009"/>
            <a:chOff x="916483" y="2844006"/>
            <a:chExt cx="2030015" cy="1218009"/>
          </a:xfrm>
          <a:scene3d>
            <a:camera prst="orthographicFront"/>
            <a:lightRig rig="flat" dir="t"/>
          </a:scene3d>
        </p:grpSpPr>
        <p:sp>
          <p:nvSpPr>
            <p:cNvPr id="5" name="Rectangle 4"/>
            <p:cNvSpPr/>
            <p:nvPr/>
          </p:nvSpPr>
          <p:spPr>
            <a:xfrm>
              <a:off x="916483" y="2844006"/>
              <a:ext cx="2030015" cy="1218009"/>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6" name="Rectangle 5"/>
            <p:cNvSpPr/>
            <p:nvPr/>
          </p:nvSpPr>
          <p:spPr>
            <a:xfrm>
              <a:off x="916483" y="2844006"/>
              <a:ext cx="2030015" cy="1218009"/>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Bef>
                  <a:spcPct val="0"/>
                </a:spcBef>
                <a:spcAft>
                  <a:spcPct val="35000"/>
                </a:spcAft>
              </a:pPr>
              <a:r>
                <a:rPr lang="nl-NL" sz="3400" dirty="0">
                  <a:latin typeface="Segoe" pitchFamily="34" charset="0"/>
                </a:rPr>
                <a:t>Code on demand</a:t>
              </a:r>
              <a:endParaRPr lang="en-US" sz="3400" dirty="0">
                <a:latin typeface="Segoe" pitchFamily="34" charset="0"/>
              </a:endParaRPr>
            </a:p>
          </p:txBody>
        </p:sp>
      </p:grpSp>
      <p:pic>
        <p:nvPicPr>
          <p:cNvPr id="6147" name="Picture 3" descr="C:\Users\Michael.Hompus\Desktop\REST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836" y="1095476"/>
            <a:ext cx="5957888" cy="352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93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Bekende REST </a:t>
            </a:r>
            <a:r>
              <a:rPr lang="nl-NL" dirty="0" err="1" smtClean="0"/>
              <a:t>API’s</a:t>
            </a:r>
            <a:endParaRPr lang="nl-NL" dirty="0"/>
          </a:p>
        </p:txBody>
      </p:sp>
      <p:pic>
        <p:nvPicPr>
          <p:cNvPr id="1026" name="Picture 2" descr="http://logok.org/wp-content/uploads/2010/12/Flick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3248997"/>
            <a:ext cx="2436862" cy="7395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ciencebuzz.org/sites/default/files/images/2000px-Twitter_logo.svg_.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632972"/>
            <a:ext cx="28575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iki.openstreetmap.org/w/images/4/45/Openstreetmap_logo_354_35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88" y="2970718"/>
            <a:ext cx="129614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asperasoft.com/images/AWS_LOGO_CMY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6" y="1707654"/>
            <a:ext cx="2079905" cy="758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364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ichael.Hompus\Pictures\Geek &amp; Poke - SOAP &amp; RES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6529" y="136178"/>
            <a:ext cx="3590949" cy="263669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Michael.Hompus\Pictures\Geek &amp; Poke - SOAP &amp; REST-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6529" y="2772876"/>
            <a:ext cx="3590949" cy="223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657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fade">
                                      <p:cBhvr>
                                        <p:cTn id="1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chael.Hompus\Desktop\Pictur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ichael.hompus\AppData\Local\Microsoft\Windows\Temporary Internet Files\Low\Content.IE5\QID82O3V\screenshot[1].png"/>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bwMode="auto">
          <a:xfrm>
            <a:off x="1453231" y="2117274"/>
            <a:ext cx="1318572" cy="131857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067138"/>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52307" y="1215502"/>
            <a:ext cx="8250932" cy="2712497"/>
            <a:chOff x="452304" y="1767760"/>
            <a:chExt cx="8250931" cy="2712497"/>
          </a:xfrm>
        </p:grpSpPr>
        <p:sp>
          <p:nvSpPr>
            <p:cNvPr id="5" name="TextBox 4"/>
            <p:cNvSpPr txBox="1"/>
            <p:nvPr/>
          </p:nvSpPr>
          <p:spPr>
            <a:xfrm>
              <a:off x="6804248" y="1858913"/>
              <a:ext cx="1368152" cy="400110"/>
            </a:xfrm>
            <a:prstGeom prst="rect">
              <a:avLst/>
            </a:prstGeom>
            <a:solidFill>
              <a:schemeClr val="bg1">
                <a:alpha val="75000"/>
              </a:schemeClr>
            </a:solidFill>
          </p:spPr>
          <p:txBody>
            <a:bodyPr vert="horz" wrap="square" lIns="91440" tIns="45720" rIns="91440" bIns="45720" rtlCol="0">
              <a:spAutoFit/>
            </a:bodyPr>
            <a:lstStyle>
              <a:defPPr>
                <a:defRPr lang="en-US"/>
              </a:defPPr>
              <a:lvl1pPr indent="0" algn="just">
                <a:spcBef>
                  <a:spcPct val="20000"/>
                </a:spcBef>
                <a:buFont typeface="Arial" pitchFamily="34" charset="0"/>
                <a:buNone/>
                <a:defRPr sz="2400">
                  <a:latin typeface="Segoe" pitchFamily="34" charset="0"/>
                </a:defRPr>
              </a:lvl1pPr>
              <a:lvl2pPr marL="742950" indent="-285750">
                <a:spcBef>
                  <a:spcPct val="20000"/>
                </a:spcBef>
                <a:buFont typeface="Arial" pitchFamily="34" charset="0"/>
                <a:buChar char="–"/>
                <a:defRPr sz="2800">
                  <a:latin typeface="Segoe" pitchFamily="34" charset="0"/>
                </a:defRPr>
              </a:lvl2pPr>
              <a:lvl3pPr marL="1143000" indent="-228600">
                <a:spcBef>
                  <a:spcPct val="20000"/>
                </a:spcBef>
                <a:buFont typeface="Arial" pitchFamily="34" charset="0"/>
                <a:buChar char="•"/>
                <a:defRPr sz="2400">
                  <a:latin typeface="Segoe" pitchFamily="34" charset="0"/>
                </a:defRPr>
              </a:lvl3pPr>
              <a:lvl4pPr marL="1600200" indent="-228600">
                <a:spcBef>
                  <a:spcPct val="20000"/>
                </a:spcBef>
                <a:buFont typeface="Arial" pitchFamily="34" charset="0"/>
                <a:buChar char="–"/>
                <a:defRPr sz="2000">
                  <a:latin typeface="Segoe" pitchFamily="34" charset="0"/>
                </a:defRPr>
              </a:lvl4pPr>
              <a:lvl5pPr marL="2057400" indent="-228600">
                <a:spcBef>
                  <a:spcPct val="20000"/>
                </a:spcBef>
                <a:buFont typeface="Arial" pitchFamily="34" charset="0"/>
                <a:buChar char="»"/>
                <a:defRPr sz="2000">
                  <a:latin typeface="Segoe"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ctr"/>
              <a:r>
                <a:rPr lang="nl-NL" sz="2000" dirty="0" smtClean="0">
                  <a:latin typeface="Segoe Light" pitchFamily="34" charset="0"/>
                </a:rPr>
                <a:t>OData.org</a:t>
              </a:r>
              <a:endParaRPr lang="en-US" sz="2000" dirty="0">
                <a:latin typeface="Segoe Light" pitchFamily="34" charset="0"/>
              </a:endParaRPr>
            </a:p>
          </p:txBody>
        </p:sp>
        <p:sp>
          <p:nvSpPr>
            <p:cNvPr id="6" name="TextBox 5"/>
            <p:cNvSpPr txBox="1"/>
            <p:nvPr/>
          </p:nvSpPr>
          <p:spPr>
            <a:xfrm>
              <a:off x="452304" y="1767760"/>
              <a:ext cx="646331" cy="1200329"/>
            </a:xfrm>
            <a:prstGeom prst="rect">
              <a:avLst/>
            </a:prstGeom>
            <a:noFill/>
            <a:scene3d>
              <a:camera prst="orthographicFront"/>
              <a:lightRig rig="threePt" dir="t"/>
            </a:scene3d>
            <a:sp3d prstMaterial="matte"/>
          </p:spPr>
          <p:txBody>
            <a:bodyPr wrap="none" rtlCol="0">
              <a:spAutoFit/>
            </a:bodyPr>
            <a:lstStyle/>
            <a:p>
              <a:r>
                <a:rPr lang="nl-NL" sz="7200" dirty="0">
                  <a:solidFill>
                    <a:srgbClr val="2688BB"/>
                  </a:solidFill>
                  <a:latin typeface="Arial Black" pitchFamily="34" charset="0"/>
                </a:rPr>
                <a:t>“</a:t>
              </a:r>
              <a:endParaRPr lang="en-US" sz="7200" dirty="0">
                <a:solidFill>
                  <a:srgbClr val="2688BB"/>
                </a:solidFill>
                <a:latin typeface="Arial Black" pitchFamily="34" charset="0"/>
              </a:endParaRPr>
            </a:p>
          </p:txBody>
        </p:sp>
        <p:sp>
          <p:nvSpPr>
            <p:cNvPr id="8" name="Content Placeholder 2"/>
            <p:cNvSpPr txBox="1">
              <a:spLocks/>
            </p:cNvSpPr>
            <p:nvPr/>
          </p:nvSpPr>
          <p:spPr>
            <a:xfrm>
              <a:off x="683570" y="2259023"/>
              <a:ext cx="7776863" cy="1569660"/>
            </a:xfrm>
            <a:prstGeom prst="rect">
              <a:avLst/>
            </a:prstGeom>
            <a:solidFill>
              <a:schemeClr val="bg1">
                <a:alpha val="75000"/>
              </a:schemeClr>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ego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a:t>The Open Data Protocol (OData) is a Web protocol for querying and updating data that provides a way to unlock your data and free it from silos that exist in applications </a:t>
              </a:r>
              <a:r>
                <a:rPr lang="en-US" sz="2400" dirty="0" smtClean="0"/>
                <a:t>today.</a:t>
              </a:r>
              <a:endParaRPr lang="en-US" sz="2400" dirty="0"/>
            </a:p>
          </p:txBody>
        </p:sp>
        <p:sp>
          <p:nvSpPr>
            <p:cNvPr id="4" name="TextBox 3"/>
            <p:cNvSpPr txBox="1"/>
            <p:nvPr/>
          </p:nvSpPr>
          <p:spPr>
            <a:xfrm>
              <a:off x="8056904" y="3279928"/>
              <a:ext cx="646331" cy="1200329"/>
            </a:xfrm>
            <a:prstGeom prst="rect">
              <a:avLst/>
            </a:prstGeom>
            <a:noFill/>
            <a:scene3d>
              <a:camera prst="orthographicFront"/>
              <a:lightRig rig="threePt" dir="t"/>
            </a:scene3d>
            <a:sp3d prstMaterial="matte"/>
          </p:spPr>
          <p:txBody>
            <a:bodyPr wrap="none" rtlCol="0">
              <a:spAutoFit/>
            </a:bodyPr>
            <a:lstStyle>
              <a:defPPr>
                <a:defRPr lang="en-US"/>
              </a:defPPr>
              <a:lvl1pPr>
                <a:defRPr sz="7200">
                  <a:solidFill>
                    <a:srgbClr val="FF0000"/>
                  </a:solidFill>
                  <a:latin typeface="Arial Black" pitchFamily="34" charset="0"/>
                </a:defRPr>
              </a:lvl1pPr>
            </a:lstStyle>
            <a:p>
              <a:r>
                <a:rPr lang="nl-NL" dirty="0">
                  <a:solidFill>
                    <a:srgbClr val="2688BB"/>
                  </a:solidFill>
                </a:rPr>
                <a:t>”</a:t>
              </a:r>
              <a:endParaRPr lang="en-US" dirty="0">
                <a:solidFill>
                  <a:srgbClr val="2688BB"/>
                </a:solidFill>
              </a:endParaRPr>
            </a:p>
          </p:txBody>
        </p:sp>
      </p:grpSp>
    </p:spTree>
    <p:extLst>
      <p:ext uri="{BB962C8B-B14F-4D97-AF65-F5344CB8AC3E}">
        <p14:creationId xmlns:p14="http://schemas.microsoft.com/office/powerpoint/2010/main" val="40941499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0504" y="735772"/>
            <a:ext cx="8223685" cy="3671958"/>
            <a:chOff x="470501" y="1633814"/>
            <a:chExt cx="8223685" cy="3671958"/>
          </a:xfrm>
        </p:grpSpPr>
        <p:sp>
          <p:nvSpPr>
            <p:cNvPr id="3" name="Freeform 2"/>
            <p:cNvSpPr/>
            <p:nvPr/>
          </p:nvSpPr>
          <p:spPr>
            <a:xfrm>
              <a:off x="470501" y="1633814"/>
              <a:ext cx="8223684" cy="1435262"/>
            </a:xfrm>
            <a:custGeom>
              <a:avLst/>
              <a:gdLst>
                <a:gd name="connsiteX0" fmla="*/ 0 w 8223684"/>
                <a:gd name="connsiteY0" fmla="*/ 64273 h 642727"/>
                <a:gd name="connsiteX1" fmla="*/ 64273 w 8223684"/>
                <a:gd name="connsiteY1" fmla="*/ 0 h 642727"/>
                <a:gd name="connsiteX2" fmla="*/ 8159411 w 8223684"/>
                <a:gd name="connsiteY2" fmla="*/ 0 h 642727"/>
                <a:gd name="connsiteX3" fmla="*/ 8223684 w 8223684"/>
                <a:gd name="connsiteY3" fmla="*/ 64273 h 642727"/>
                <a:gd name="connsiteX4" fmla="*/ 8223684 w 8223684"/>
                <a:gd name="connsiteY4" fmla="*/ 578454 h 642727"/>
                <a:gd name="connsiteX5" fmla="*/ 8159411 w 8223684"/>
                <a:gd name="connsiteY5" fmla="*/ 642727 h 642727"/>
                <a:gd name="connsiteX6" fmla="*/ 64273 w 8223684"/>
                <a:gd name="connsiteY6" fmla="*/ 642727 h 642727"/>
                <a:gd name="connsiteX7" fmla="*/ 0 w 8223684"/>
                <a:gd name="connsiteY7" fmla="*/ 578454 h 642727"/>
                <a:gd name="connsiteX8" fmla="*/ 0 w 8223684"/>
                <a:gd name="connsiteY8" fmla="*/ 64273 h 64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3684" h="642727">
                  <a:moveTo>
                    <a:pt x="0" y="64273"/>
                  </a:moveTo>
                  <a:cubicBezTo>
                    <a:pt x="0" y="28776"/>
                    <a:pt x="28776" y="0"/>
                    <a:pt x="64273" y="0"/>
                  </a:cubicBezTo>
                  <a:lnTo>
                    <a:pt x="8159411" y="0"/>
                  </a:lnTo>
                  <a:cubicBezTo>
                    <a:pt x="8194908" y="0"/>
                    <a:pt x="8223684" y="28776"/>
                    <a:pt x="8223684" y="64273"/>
                  </a:cubicBezTo>
                  <a:lnTo>
                    <a:pt x="8223684" y="578454"/>
                  </a:lnTo>
                  <a:cubicBezTo>
                    <a:pt x="8223684" y="613951"/>
                    <a:pt x="8194908" y="642727"/>
                    <a:pt x="8159411" y="642727"/>
                  </a:cubicBezTo>
                  <a:lnTo>
                    <a:pt x="64273" y="642727"/>
                  </a:lnTo>
                  <a:cubicBezTo>
                    <a:pt x="28776" y="642727"/>
                    <a:pt x="0" y="613951"/>
                    <a:pt x="0" y="578454"/>
                  </a:cubicBezTo>
                  <a:lnTo>
                    <a:pt x="0" y="64273"/>
                  </a:lnTo>
                  <a:close/>
                </a:path>
              </a:pathLst>
            </a:custGeom>
          </p:spPr>
          <p:style>
            <a:lnRef idx="0">
              <a:schemeClr val="lt1">
                <a:hueOff val="0"/>
                <a:satOff val="0"/>
                <a:lumOff val="0"/>
                <a:alphaOff val="0"/>
              </a:schemeClr>
            </a:lnRef>
            <a:fillRef idx="3">
              <a:schemeClr val="accent6">
                <a:shade val="80000"/>
                <a:hueOff val="0"/>
                <a:satOff val="0"/>
                <a:lumOff val="0"/>
                <a:alphaOff val="0"/>
              </a:schemeClr>
            </a:fillRef>
            <a:effectRef idx="3">
              <a:schemeClr val="accent6">
                <a:shade val="80000"/>
                <a:hueOff val="0"/>
                <a:satOff val="0"/>
                <a:lumOff val="0"/>
                <a:alphaOff val="0"/>
              </a:schemeClr>
            </a:effectRef>
            <a:fontRef idx="minor">
              <a:schemeClr val="lt1"/>
            </a:fontRef>
          </p:style>
          <p:txBody>
            <a:bodyPr spcFirstLastPara="0" vert="horz" wrap="square" lIns="125505" tIns="125505" rIns="125505" bIns="125505" numCol="1" spcCol="1270" anchor="t" anchorCtr="0">
              <a:noAutofit/>
            </a:bodyPr>
            <a:lstStyle/>
            <a:p>
              <a:pPr lvl="0" algn="ctr" defTabSz="1244600">
                <a:lnSpc>
                  <a:spcPct val="90000"/>
                </a:lnSpc>
                <a:spcBef>
                  <a:spcPct val="0"/>
                </a:spcBef>
                <a:spcAft>
                  <a:spcPct val="35000"/>
                </a:spcAft>
              </a:pPr>
              <a:r>
                <a:rPr lang="nl-NL" sz="2400" kern="1200" dirty="0" smtClean="0">
                  <a:latin typeface="Segoe" pitchFamily="34" charset="0"/>
                </a:rPr>
                <a:t>Open Data Protocol (v2.0)</a:t>
              </a:r>
              <a:endParaRPr lang="en-US" sz="2400" kern="1200" dirty="0">
                <a:latin typeface="Segoe" pitchFamily="34" charset="0"/>
              </a:endParaRPr>
            </a:p>
          </p:txBody>
        </p:sp>
        <p:sp>
          <p:nvSpPr>
            <p:cNvPr id="4" name="Freeform 3"/>
            <p:cNvSpPr/>
            <p:nvPr/>
          </p:nvSpPr>
          <p:spPr>
            <a:xfrm>
              <a:off x="470501" y="3171914"/>
              <a:ext cx="2595860" cy="642727"/>
            </a:xfrm>
            <a:custGeom>
              <a:avLst/>
              <a:gdLst>
                <a:gd name="connsiteX0" fmla="*/ 0 w 2595860"/>
                <a:gd name="connsiteY0" fmla="*/ 64273 h 642727"/>
                <a:gd name="connsiteX1" fmla="*/ 64273 w 2595860"/>
                <a:gd name="connsiteY1" fmla="*/ 0 h 642727"/>
                <a:gd name="connsiteX2" fmla="*/ 2531587 w 2595860"/>
                <a:gd name="connsiteY2" fmla="*/ 0 h 642727"/>
                <a:gd name="connsiteX3" fmla="*/ 2595860 w 2595860"/>
                <a:gd name="connsiteY3" fmla="*/ 64273 h 642727"/>
                <a:gd name="connsiteX4" fmla="*/ 2595860 w 2595860"/>
                <a:gd name="connsiteY4" fmla="*/ 578454 h 642727"/>
                <a:gd name="connsiteX5" fmla="*/ 2531587 w 2595860"/>
                <a:gd name="connsiteY5" fmla="*/ 642727 h 642727"/>
                <a:gd name="connsiteX6" fmla="*/ 64273 w 2595860"/>
                <a:gd name="connsiteY6" fmla="*/ 642727 h 642727"/>
                <a:gd name="connsiteX7" fmla="*/ 0 w 2595860"/>
                <a:gd name="connsiteY7" fmla="*/ 578454 h 642727"/>
                <a:gd name="connsiteX8" fmla="*/ 0 w 2595860"/>
                <a:gd name="connsiteY8" fmla="*/ 64273 h 64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5860" h="642727">
                  <a:moveTo>
                    <a:pt x="0" y="64273"/>
                  </a:moveTo>
                  <a:cubicBezTo>
                    <a:pt x="0" y="28776"/>
                    <a:pt x="28776" y="0"/>
                    <a:pt x="64273" y="0"/>
                  </a:cubicBezTo>
                  <a:lnTo>
                    <a:pt x="2531587" y="0"/>
                  </a:lnTo>
                  <a:cubicBezTo>
                    <a:pt x="2567084" y="0"/>
                    <a:pt x="2595860" y="28776"/>
                    <a:pt x="2595860" y="64273"/>
                  </a:cubicBezTo>
                  <a:lnTo>
                    <a:pt x="2595860" y="578454"/>
                  </a:lnTo>
                  <a:cubicBezTo>
                    <a:pt x="2595860" y="613951"/>
                    <a:pt x="2567084" y="642727"/>
                    <a:pt x="2531587" y="642727"/>
                  </a:cubicBezTo>
                  <a:lnTo>
                    <a:pt x="64273" y="642727"/>
                  </a:lnTo>
                  <a:cubicBezTo>
                    <a:pt x="28776" y="642727"/>
                    <a:pt x="0" y="613951"/>
                    <a:pt x="0" y="578454"/>
                  </a:cubicBezTo>
                  <a:lnTo>
                    <a:pt x="0" y="64273"/>
                  </a:lnTo>
                  <a:close/>
                </a:path>
              </a:pathLst>
            </a:custGeom>
          </p:spPr>
          <p:style>
            <a:lnRef idx="0">
              <a:schemeClr val="lt1">
                <a:hueOff val="0"/>
                <a:satOff val="0"/>
                <a:lumOff val="0"/>
                <a:alphaOff val="0"/>
              </a:schemeClr>
            </a:lnRef>
            <a:fillRef idx="3">
              <a:schemeClr val="accent6">
                <a:tint val="80000"/>
                <a:hueOff val="0"/>
                <a:satOff val="0"/>
                <a:lumOff val="0"/>
                <a:alphaOff val="0"/>
              </a:schemeClr>
            </a:fillRef>
            <a:effectRef idx="3">
              <a:schemeClr val="accent6">
                <a:tint val="80000"/>
                <a:hueOff val="0"/>
                <a:satOff val="0"/>
                <a:lumOff val="0"/>
                <a:alphaOff val="0"/>
              </a:schemeClr>
            </a:effectRef>
            <a:fontRef idx="minor">
              <a:schemeClr val="lt1"/>
            </a:fontRef>
          </p:style>
          <p:txBody>
            <a:bodyPr spcFirstLastPara="0" vert="horz" wrap="square" lIns="102645" tIns="102645" rIns="102645" bIns="102645" numCol="1" spcCol="1270" anchor="ctr" anchorCtr="0">
              <a:noAutofit/>
            </a:bodyPr>
            <a:lstStyle/>
            <a:p>
              <a:pPr algn="ctr" defTabSz="977900">
                <a:lnSpc>
                  <a:spcPct val="90000"/>
                </a:lnSpc>
                <a:spcBef>
                  <a:spcPct val="0"/>
                </a:spcBef>
                <a:spcAft>
                  <a:spcPct val="35000"/>
                </a:spcAft>
              </a:pPr>
              <a:r>
                <a:rPr lang="nl-NL" sz="2000" dirty="0">
                  <a:latin typeface="Segoe" pitchFamily="34" charset="0"/>
                </a:rPr>
                <a:t>AtomPub [RFC5023]</a:t>
              </a:r>
              <a:endParaRPr lang="en-US" sz="2000" dirty="0">
                <a:latin typeface="Segoe" pitchFamily="34" charset="0"/>
              </a:endParaRPr>
            </a:p>
          </p:txBody>
        </p:sp>
        <p:sp>
          <p:nvSpPr>
            <p:cNvPr id="5" name="Freeform 4"/>
            <p:cNvSpPr/>
            <p:nvPr/>
          </p:nvSpPr>
          <p:spPr>
            <a:xfrm>
              <a:off x="470501" y="3917479"/>
              <a:ext cx="2595860" cy="642727"/>
            </a:xfrm>
            <a:custGeom>
              <a:avLst/>
              <a:gdLst>
                <a:gd name="connsiteX0" fmla="*/ 0 w 2595860"/>
                <a:gd name="connsiteY0" fmla="*/ 64273 h 642727"/>
                <a:gd name="connsiteX1" fmla="*/ 64273 w 2595860"/>
                <a:gd name="connsiteY1" fmla="*/ 0 h 642727"/>
                <a:gd name="connsiteX2" fmla="*/ 2531587 w 2595860"/>
                <a:gd name="connsiteY2" fmla="*/ 0 h 642727"/>
                <a:gd name="connsiteX3" fmla="*/ 2595860 w 2595860"/>
                <a:gd name="connsiteY3" fmla="*/ 64273 h 642727"/>
                <a:gd name="connsiteX4" fmla="*/ 2595860 w 2595860"/>
                <a:gd name="connsiteY4" fmla="*/ 578454 h 642727"/>
                <a:gd name="connsiteX5" fmla="*/ 2531587 w 2595860"/>
                <a:gd name="connsiteY5" fmla="*/ 642727 h 642727"/>
                <a:gd name="connsiteX6" fmla="*/ 64273 w 2595860"/>
                <a:gd name="connsiteY6" fmla="*/ 642727 h 642727"/>
                <a:gd name="connsiteX7" fmla="*/ 0 w 2595860"/>
                <a:gd name="connsiteY7" fmla="*/ 578454 h 642727"/>
                <a:gd name="connsiteX8" fmla="*/ 0 w 2595860"/>
                <a:gd name="connsiteY8" fmla="*/ 64273 h 64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5860" h="642727">
                  <a:moveTo>
                    <a:pt x="0" y="64273"/>
                  </a:moveTo>
                  <a:cubicBezTo>
                    <a:pt x="0" y="28776"/>
                    <a:pt x="28776" y="0"/>
                    <a:pt x="64273" y="0"/>
                  </a:cubicBezTo>
                  <a:lnTo>
                    <a:pt x="2531587" y="0"/>
                  </a:lnTo>
                  <a:cubicBezTo>
                    <a:pt x="2567084" y="0"/>
                    <a:pt x="2595860" y="28776"/>
                    <a:pt x="2595860" y="64273"/>
                  </a:cubicBezTo>
                  <a:lnTo>
                    <a:pt x="2595860" y="578454"/>
                  </a:lnTo>
                  <a:cubicBezTo>
                    <a:pt x="2595860" y="613951"/>
                    <a:pt x="2567084" y="642727"/>
                    <a:pt x="2531587" y="642727"/>
                  </a:cubicBezTo>
                  <a:lnTo>
                    <a:pt x="64273" y="642727"/>
                  </a:lnTo>
                  <a:cubicBezTo>
                    <a:pt x="28776" y="642727"/>
                    <a:pt x="0" y="613951"/>
                    <a:pt x="0" y="578454"/>
                  </a:cubicBezTo>
                  <a:lnTo>
                    <a:pt x="0" y="64273"/>
                  </a:lnTo>
                  <a:close/>
                </a:path>
              </a:pathLst>
            </a:custGeom>
          </p:spPr>
          <p:style>
            <a:lnRef idx="0">
              <a:schemeClr val="lt1">
                <a:hueOff val="0"/>
                <a:satOff val="0"/>
                <a:lumOff val="0"/>
                <a:alphaOff val="0"/>
              </a:schemeClr>
            </a:lnRef>
            <a:fillRef idx="3">
              <a:schemeClr val="accent6">
                <a:tint val="80000"/>
                <a:hueOff val="0"/>
                <a:satOff val="0"/>
                <a:lumOff val="0"/>
                <a:alphaOff val="0"/>
              </a:schemeClr>
            </a:fillRef>
            <a:effectRef idx="3">
              <a:schemeClr val="accent6">
                <a:tint val="80000"/>
                <a:hueOff val="0"/>
                <a:satOff val="0"/>
                <a:lumOff val="0"/>
                <a:alphaOff val="0"/>
              </a:schemeClr>
            </a:effectRef>
            <a:fontRef idx="minor">
              <a:schemeClr val="lt1"/>
            </a:fontRef>
          </p:style>
          <p:txBody>
            <a:bodyPr spcFirstLastPara="0" vert="horz" wrap="square" lIns="102645" tIns="102645" rIns="102645" bIns="102645" numCol="1" spcCol="1270" anchor="ctr" anchorCtr="0">
              <a:noAutofit/>
            </a:bodyPr>
            <a:lstStyle/>
            <a:p>
              <a:pPr algn="ctr" defTabSz="977900">
                <a:lnSpc>
                  <a:spcPct val="90000"/>
                </a:lnSpc>
                <a:spcBef>
                  <a:spcPct val="0"/>
                </a:spcBef>
                <a:spcAft>
                  <a:spcPct val="35000"/>
                </a:spcAft>
              </a:pPr>
              <a:r>
                <a:rPr lang="nl-NL" sz="2000" dirty="0">
                  <a:latin typeface="Segoe" pitchFamily="34" charset="0"/>
                </a:rPr>
                <a:t>HTTP(S) [RFC2616]</a:t>
              </a:r>
              <a:endParaRPr lang="en-US" sz="2000" dirty="0">
                <a:latin typeface="Segoe" pitchFamily="34" charset="0"/>
              </a:endParaRPr>
            </a:p>
          </p:txBody>
        </p:sp>
        <p:sp>
          <p:nvSpPr>
            <p:cNvPr id="6" name="Freeform 5"/>
            <p:cNvSpPr/>
            <p:nvPr/>
          </p:nvSpPr>
          <p:spPr>
            <a:xfrm>
              <a:off x="470501" y="4663045"/>
              <a:ext cx="2595860" cy="642727"/>
            </a:xfrm>
            <a:custGeom>
              <a:avLst/>
              <a:gdLst>
                <a:gd name="connsiteX0" fmla="*/ 0 w 2595860"/>
                <a:gd name="connsiteY0" fmla="*/ 64273 h 642727"/>
                <a:gd name="connsiteX1" fmla="*/ 64273 w 2595860"/>
                <a:gd name="connsiteY1" fmla="*/ 0 h 642727"/>
                <a:gd name="connsiteX2" fmla="*/ 2531587 w 2595860"/>
                <a:gd name="connsiteY2" fmla="*/ 0 h 642727"/>
                <a:gd name="connsiteX3" fmla="*/ 2595860 w 2595860"/>
                <a:gd name="connsiteY3" fmla="*/ 64273 h 642727"/>
                <a:gd name="connsiteX4" fmla="*/ 2595860 w 2595860"/>
                <a:gd name="connsiteY4" fmla="*/ 578454 h 642727"/>
                <a:gd name="connsiteX5" fmla="*/ 2531587 w 2595860"/>
                <a:gd name="connsiteY5" fmla="*/ 642727 h 642727"/>
                <a:gd name="connsiteX6" fmla="*/ 64273 w 2595860"/>
                <a:gd name="connsiteY6" fmla="*/ 642727 h 642727"/>
                <a:gd name="connsiteX7" fmla="*/ 0 w 2595860"/>
                <a:gd name="connsiteY7" fmla="*/ 578454 h 642727"/>
                <a:gd name="connsiteX8" fmla="*/ 0 w 2595860"/>
                <a:gd name="connsiteY8" fmla="*/ 64273 h 64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5860" h="642727">
                  <a:moveTo>
                    <a:pt x="0" y="64273"/>
                  </a:moveTo>
                  <a:cubicBezTo>
                    <a:pt x="0" y="28776"/>
                    <a:pt x="28776" y="0"/>
                    <a:pt x="64273" y="0"/>
                  </a:cubicBezTo>
                  <a:lnTo>
                    <a:pt x="2531587" y="0"/>
                  </a:lnTo>
                  <a:cubicBezTo>
                    <a:pt x="2567084" y="0"/>
                    <a:pt x="2595860" y="28776"/>
                    <a:pt x="2595860" y="64273"/>
                  </a:cubicBezTo>
                  <a:lnTo>
                    <a:pt x="2595860" y="578454"/>
                  </a:lnTo>
                  <a:cubicBezTo>
                    <a:pt x="2595860" y="613951"/>
                    <a:pt x="2567084" y="642727"/>
                    <a:pt x="2531587" y="642727"/>
                  </a:cubicBezTo>
                  <a:lnTo>
                    <a:pt x="64273" y="642727"/>
                  </a:lnTo>
                  <a:cubicBezTo>
                    <a:pt x="28776" y="642727"/>
                    <a:pt x="0" y="613951"/>
                    <a:pt x="0" y="578454"/>
                  </a:cubicBezTo>
                  <a:lnTo>
                    <a:pt x="0" y="64273"/>
                  </a:lnTo>
                  <a:close/>
                </a:path>
              </a:pathLst>
            </a:custGeom>
          </p:spPr>
          <p:style>
            <a:lnRef idx="0">
              <a:schemeClr val="lt1">
                <a:hueOff val="0"/>
                <a:satOff val="0"/>
                <a:lumOff val="0"/>
                <a:alphaOff val="0"/>
              </a:schemeClr>
            </a:lnRef>
            <a:fillRef idx="3">
              <a:schemeClr val="accent6">
                <a:tint val="80000"/>
                <a:hueOff val="0"/>
                <a:satOff val="0"/>
                <a:lumOff val="0"/>
                <a:alphaOff val="0"/>
              </a:schemeClr>
            </a:fillRef>
            <a:effectRef idx="3">
              <a:schemeClr val="accent6">
                <a:tint val="80000"/>
                <a:hueOff val="0"/>
                <a:satOff val="0"/>
                <a:lumOff val="0"/>
                <a:alphaOff val="0"/>
              </a:schemeClr>
            </a:effectRef>
            <a:fontRef idx="minor">
              <a:schemeClr val="lt1"/>
            </a:fontRef>
          </p:style>
          <p:txBody>
            <a:bodyPr spcFirstLastPara="0" vert="horz" wrap="square" lIns="102645" tIns="102645" rIns="102645" bIns="102645" numCol="1" spcCol="1270" anchor="ctr" anchorCtr="0">
              <a:noAutofit/>
            </a:bodyPr>
            <a:lstStyle/>
            <a:p>
              <a:pPr algn="ctr" defTabSz="977900">
                <a:lnSpc>
                  <a:spcPct val="90000"/>
                </a:lnSpc>
                <a:spcBef>
                  <a:spcPct val="0"/>
                </a:spcBef>
                <a:spcAft>
                  <a:spcPct val="35000"/>
                </a:spcAft>
              </a:pPr>
              <a:r>
                <a:rPr lang="nl-NL" sz="2000" dirty="0">
                  <a:latin typeface="Segoe" pitchFamily="34" charset="0"/>
                </a:rPr>
                <a:t>TCP [RFC793]</a:t>
              </a:r>
              <a:endParaRPr lang="en-US" sz="2000" dirty="0">
                <a:latin typeface="Segoe" pitchFamily="34" charset="0"/>
              </a:endParaRPr>
            </a:p>
          </p:txBody>
        </p:sp>
        <p:sp>
          <p:nvSpPr>
            <p:cNvPr id="7" name="Freeform 6"/>
            <p:cNvSpPr/>
            <p:nvPr/>
          </p:nvSpPr>
          <p:spPr>
            <a:xfrm>
              <a:off x="3284413" y="3171914"/>
              <a:ext cx="2595860" cy="642727"/>
            </a:xfrm>
            <a:custGeom>
              <a:avLst/>
              <a:gdLst>
                <a:gd name="connsiteX0" fmla="*/ 0 w 2595860"/>
                <a:gd name="connsiteY0" fmla="*/ 64273 h 642727"/>
                <a:gd name="connsiteX1" fmla="*/ 64273 w 2595860"/>
                <a:gd name="connsiteY1" fmla="*/ 0 h 642727"/>
                <a:gd name="connsiteX2" fmla="*/ 2531587 w 2595860"/>
                <a:gd name="connsiteY2" fmla="*/ 0 h 642727"/>
                <a:gd name="connsiteX3" fmla="*/ 2595860 w 2595860"/>
                <a:gd name="connsiteY3" fmla="*/ 64273 h 642727"/>
                <a:gd name="connsiteX4" fmla="*/ 2595860 w 2595860"/>
                <a:gd name="connsiteY4" fmla="*/ 578454 h 642727"/>
                <a:gd name="connsiteX5" fmla="*/ 2531587 w 2595860"/>
                <a:gd name="connsiteY5" fmla="*/ 642727 h 642727"/>
                <a:gd name="connsiteX6" fmla="*/ 64273 w 2595860"/>
                <a:gd name="connsiteY6" fmla="*/ 642727 h 642727"/>
                <a:gd name="connsiteX7" fmla="*/ 0 w 2595860"/>
                <a:gd name="connsiteY7" fmla="*/ 578454 h 642727"/>
                <a:gd name="connsiteX8" fmla="*/ 0 w 2595860"/>
                <a:gd name="connsiteY8" fmla="*/ 64273 h 64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5860" h="642727">
                  <a:moveTo>
                    <a:pt x="0" y="64273"/>
                  </a:moveTo>
                  <a:cubicBezTo>
                    <a:pt x="0" y="28776"/>
                    <a:pt x="28776" y="0"/>
                    <a:pt x="64273" y="0"/>
                  </a:cubicBezTo>
                  <a:lnTo>
                    <a:pt x="2531587" y="0"/>
                  </a:lnTo>
                  <a:cubicBezTo>
                    <a:pt x="2567084" y="0"/>
                    <a:pt x="2595860" y="28776"/>
                    <a:pt x="2595860" y="64273"/>
                  </a:cubicBezTo>
                  <a:lnTo>
                    <a:pt x="2595860" y="578454"/>
                  </a:lnTo>
                  <a:cubicBezTo>
                    <a:pt x="2595860" y="613951"/>
                    <a:pt x="2567084" y="642727"/>
                    <a:pt x="2531587" y="642727"/>
                  </a:cubicBezTo>
                  <a:lnTo>
                    <a:pt x="64273" y="642727"/>
                  </a:lnTo>
                  <a:cubicBezTo>
                    <a:pt x="28776" y="642727"/>
                    <a:pt x="0" y="613951"/>
                    <a:pt x="0" y="578454"/>
                  </a:cubicBezTo>
                  <a:lnTo>
                    <a:pt x="0" y="64273"/>
                  </a:lnTo>
                  <a:close/>
                </a:path>
              </a:pathLst>
            </a:custGeom>
          </p:spPr>
          <p:style>
            <a:lnRef idx="0">
              <a:schemeClr val="lt1">
                <a:hueOff val="0"/>
                <a:satOff val="0"/>
                <a:lumOff val="0"/>
                <a:alphaOff val="0"/>
              </a:schemeClr>
            </a:lnRef>
            <a:fillRef idx="3">
              <a:schemeClr val="accent6">
                <a:tint val="80000"/>
                <a:hueOff val="0"/>
                <a:satOff val="0"/>
                <a:lumOff val="0"/>
                <a:alphaOff val="0"/>
              </a:schemeClr>
            </a:fillRef>
            <a:effectRef idx="3">
              <a:schemeClr val="accent6">
                <a:tint val="80000"/>
                <a:hueOff val="0"/>
                <a:satOff val="0"/>
                <a:lumOff val="0"/>
                <a:alphaOff val="0"/>
              </a:schemeClr>
            </a:effectRef>
            <a:fontRef idx="minor">
              <a:schemeClr val="lt1"/>
            </a:fontRef>
          </p:style>
          <p:txBody>
            <a:bodyPr spcFirstLastPara="0" vert="horz" wrap="square" lIns="102645" tIns="102645" rIns="102645" bIns="102645" numCol="1" spcCol="1270" anchor="ctr" anchorCtr="0">
              <a:noAutofit/>
            </a:bodyPr>
            <a:lstStyle/>
            <a:p>
              <a:pPr algn="ctr" defTabSz="977900">
                <a:lnSpc>
                  <a:spcPct val="90000"/>
                </a:lnSpc>
                <a:spcBef>
                  <a:spcPct val="0"/>
                </a:spcBef>
                <a:spcAft>
                  <a:spcPct val="35000"/>
                </a:spcAft>
              </a:pPr>
              <a:r>
                <a:rPr lang="nl-NL" sz="2000" dirty="0">
                  <a:latin typeface="Segoe" pitchFamily="34" charset="0"/>
                </a:rPr>
                <a:t>JSON [RFC4627]</a:t>
              </a:r>
              <a:endParaRPr lang="en-US" sz="2000" dirty="0">
                <a:latin typeface="Segoe" pitchFamily="34" charset="0"/>
              </a:endParaRPr>
            </a:p>
          </p:txBody>
        </p:sp>
        <p:sp>
          <p:nvSpPr>
            <p:cNvPr id="8" name="Freeform 7"/>
            <p:cNvSpPr/>
            <p:nvPr/>
          </p:nvSpPr>
          <p:spPr>
            <a:xfrm>
              <a:off x="6098326" y="3171914"/>
              <a:ext cx="2595860" cy="642727"/>
            </a:xfrm>
            <a:custGeom>
              <a:avLst/>
              <a:gdLst>
                <a:gd name="connsiteX0" fmla="*/ 0 w 2595860"/>
                <a:gd name="connsiteY0" fmla="*/ 64273 h 642727"/>
                <a:gd name="connsiteX1" fmla="*/ 64273 w 2595860"/>
                <a:gd name="connsiteY1" fmla="*/ 0 h 642727"/>
                <a:gd name="connsiteX2" fmla="*/ 2531587 w 2595860"/>
                <a:gd name="connsiteY2" fmla="*/ 0 h 642727"/>
                <a:gd name="connsiteX3" fmla="*/ 2595860 w 2595860"/>
                <a:gd name="connsiteY3" fmla="*/ 64273 h 642727"/>
                <a:gd name="connsiteX4" fmla="*/ 2595860 w 2595860"/>
                <a:gd name="connsiteY4" fmla="*/ 578454 h 642727"/>
                <a:gd name="connsiteX5" fmla="*/ 2531587 w 2595860"/>
                <a:gd name="connsiteY5" fmla="*/ 642727 h 642727"/>
                <a:gd name="connsiteX6" fmla="*/ 64273 w 2595860"/>
                <a:gd name="connsiteY6" fmla="*/ 642727 h 642727"/>
                <a:gd name="connsiteX7" fmla="*/ 0 w 2595860"/>
                <a:gd name="connsiteY7" fmla="*/ 578454 h 642727"/>
                <a:gd name="connsiteX8" fmla="*/ 0 w 2595860"/>
                <a:gd name="connsiteY8" fmla="*/ 64273 h 64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5860" h="642727">
                  <a:moveTo>
                    <a:pt x="0" y="64273"/>
                  </a:moveTo>
                  <a:cubicBezTo>
                    <a:pt x="0" y="28776"/>
                    <a:pt x="28776" y="0"/>
                    <a:pt x="64273" y="0"/>
                  </a:cubicBezTo>
                  <a:lnTo>
                    <a:pt x="2531587" y="0"/>
                  </a:lnTo>
                  <a:cubicBezTo>
                    <a:pt x="2567084" y="0"/>
                    <a:pt x="2595860" y="28776"/>
                    <a:pt x="2595860" y="64273"/>
                  </a:cubicBezTo>
                  <a:lnTo>
                    <a:pt x="2595860" y="578454"/>
                  </a:lnTo>
                  <a:cubicBezTo>
                    <a:pt x="2595860" y="613951"/>
                    <a:pt x="2567084" y="642727"/>
                    <a:pt x="2531587" y="642727"/>
                  </a:cubicBezTo>
                  <a:lnTo>
                    <a:pt x="64273" y="642727"/>
                  </a:lnTo>
                  <a:cubicBezTo>
                    <a:pt x="28776" y="642727"/>
                    <a:pt x="0" y="613951"/>
                    <a:pt x="0" y="578454"/>
                  </a:cubicBezTo>
                  <a:lnTo>
                    <a:pt x="0" y="64273"/>
                  </a:lnTo>
                  <a:close/>
                </a:path>
              </a:pathLst>
            </a:custGeom>
          </p:spPr>
          <p:style>
            <a:lnRef idx="0">
              <a:schemeClr val="lt1">
                <a:hueOff val="0"/>
                <a:satOff val="0"/>
                <a:lumOff val="0"/>
                <a:alphaOff val="0"/>
              </a:schemeClr>
            </a:lnRef>
            <a:fillRef idx="3">
              <a:schemeClr val="accent6">
                <a:tint val="80000"/>
                <a:hueOff val="0"/>
                <a:satOff val="0"/>
                <a:lumOff val="0"/>
                <a:alphaOff val="0"/>
              </a:schemeClr>
            </a:fillRef>
            <a:effectRef idx="3">
              <a:schemeClr val="accent6">
                <a:tint val="80000"/>
                <a:hueOff val="0"/>
                <a:satOff val="0"/>
                <a:lumOff val="0"/>
                <a:alphaOff val="0"/>
              </a:schemeClr>
            </a:effectRef>
            <a:fontRef idx="minor">
              <a:schemeClr val="lt1"/>
            </a:fontRef>
          </p:style>
          <p:txBody>
            <a:bodyPr spcFirstLastPara="0" vert="horz" wrap="square" lIns="102645" tIns="102645" rIns="102645" bIns="102645" numCol="1" spcCol="1270" anchor="ctr" anchorCtr="0">
              <a:noAutofit/>
            </a:bodyPr>
            <a:lstStyle/>
            <a:p>
              <a:pPr algn="ctr" defTabSz="977900">
                <a:lnSpc>
                  <a:spcPct val="90000"/>
                </a:lnSpc>
                <a:spcBef>
                  <a:spcPct val="0"/>
                </a:spcBef>
                <a:spcAft>
                  <a:spcPct val="35000"/>
                </a:spcAft>
              </a:pPr>
              <a:r>
                <a:rPr lang="nl-NL" sz="2000" dirty="0">
                  <a:latin typeface="Segoe" pitchFamily="34" charset="0"/>
                </a:rPr>
                <a:t>XML, etc</a:t>
              </a:r>
              <a:endParaRPr lang="en-US" sz="2000" dirty="0">
                <a:latin typeface="Segoe" pitchFamily="34" charset="0"/>
              </a:endParaRPr>
            </a:p>
          </p:txBody>
        </p:sp>
        <p:sp>
          <p:nvSpPr>
            <p:cNvPr id="9" name="Freeform 8"/>
            <p:cNvSpPr/>
            <p:nvPr/>
          </p:nvSpPr>
          <p:spPr>
            <a:xfrm>
              <a:off x="683567" y="2286781"/>
              <a:ext cx="7776865" cy="642727"/>
            </a:xfrm>
            <a:custGeom>
              <a:avLst/>
              <a:gdLst>
                <a:gd name="connsiteX0" fmla="*/ 0 w 8223684"/>
                <a:gd name="connsiteY0" fmla="*/ 64273 h 642727"/>
                <a:gd name="connsiteX1" fmla="*/ 64273 w 8223684"/>
                <a:gd name="connsiteY1" fmla="*/ 0 h 642727"/>
                <a:gd name="connsiteX2" fmla="*/ 8159411 w 8223684"/>
                <a:gd name="connsiteY2" fmla="*/ 0 h 642727"/>
                <a:gd name="connsiteX3" fmla="*/ 8223684 w 8223684"/>
                <a:gd name="connsiteY3" fmla="*/ 64273 h 642727"/>
                <a:gd name="connsiteX4" fmla="*/ 8223684 w 8223684"/>
                <a:gd name="connsiteY4" fmla="*/ 578454 h 642727"/>
                <a:gd name="connsiteX5" fmla="*/ 8159411 w 8223684"/>
                <a:gd name="connsiteY5" fmla="*/ 642727 h 642727"/>
                <a:gd name="connsiteX6" fmla="*/ 64273 w 8223684"/>
                <a:gd name="connsiteY6" fmla="*/ 642727 h 642727"/>
                <a:gd name="connsiteX7" fmla="*/ 0 w 8223684"/>
                <a:gd name="connsiteY7" fmla="*/ 578454 h 642727"/>
                <a:gd name="connsiteX8" fmla="*/ 0 w 8223684"/>
                <a:gd name="connsiteY8" fmla="*/ 64273 h 64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3684" h="642727">
                  <a:moveTo>
                    <a:pt x="0" y="64273"/>
                  </a:moveTo>
                  <a:cubicBezTo>
                    <a:pt x="0" y="28776"/>
                    <a:pt x="28776" y="0"/>
                    <a:pt x="64273" y="0"/>
                  </a:cubicBezTo>
                  <a:lnTo>
                    <a:pt x="8159411" y="0"/>
                  </a:lnTo>
                  <a:cubicBezTo>
                    <a:pt x="8194908" y="0"/>
                    <a:pt x="8223684" y="28776"/>
                    <a:pt x="8223684" y="64273"/>
                  </a:cubicBezTo>
                  <a:lnTo>
                    <a:pt x="8223684" y="578454"/>
                  </a:lnTo>
                  <a:cubicBezTo>
                    <a:pt x="8223684" y="613951"/>
                    <a:pt x="8194908" y="642727"/>
                    <a:pt x="8159411" y="642727"/>
                  </a:cubicBezTo>
                  <a:lnTo>
                    <a:pt x="64273" y="642727"/>
                  </a:lnTo>
                  <a:cubicBezTo>
                    <a:pt x="28776" y="642727"/>
                    <a:pt x="0" y="613951"/>
                    <a:pt x="0" y="578454"/>
                  </a:cubicBezTo>
                  <a:lnTo>
                    <a:pt x="0" y="64273"/>
                  </a:lnTo>
                  <a:close/>
                </a:path>
              </a:pathLst>
            </a:custGeom>
          </p:spPr>
          <p:style>
            <a:lnRef idx="0">
              <a:schemeClr val="lt1">
                <a:hueOff val="0"/>
                <a:satOff val="0"/>
                <a:lumOff val="0"/>
                <a:alphaOff val="0"/>
              </a:schemeClr>
            </a:lnRef>
            <a:fillRef idx="3">
              <a:schemeClr val="accent6">
                <a:shade val="80000"/>
                <a:hueOff val="0"/>
                <a:satOff val="0"/>
                <a:lumOff val="0"/>
                <a:alphaOff val="0"/>
              </a:schemeClr>
            </a:fillRef>
            <a:effectRef idx="3">
              <a:schemeClr val="accent6">
                <a:shade val="80000"/>
                <a:hueOff val="0"/>
                <a:satOff val="0"/>
                <a:lumOff val="0"/>
                <a:alphaOff val="0"/>
              </a:schemeClr>
            </a:effectRef>
            <a:fontRef idx="minor">
              <a:schemeClr val="lt1"/>
            </a:fontRef>
          </p:style>
          <p:txBody>
            <a:bodyPr spcFirstLastPara="0" vert="horz" wrap="square" lIns="125505" tIns="125505" rIns="125505" bIns="125505" numCol="1" spcCol="1270" anchor="ctr" anchorCtr="0">
              <a:noAutofit/>
            </a:bodyPr>
            <a:lstStyle/>
            <a:p>
              <a:pPr lvl="0" algn="ctr" defTabSz="1244600">
                <a:lnSpc>
                  <a:spcPct val="90000"/>
                </a:lnSpc>
                <a:spcBef>
                  <a:spcPct val="0"/>
                </a:spcBef>
                <a:spcAft>
                  <a:spcPct val="35000"/>
                </a:spcAft>
              </a:pPr>
              <a:r>
                <a:rPr lang="nl-NL" sz="2400" kern="1200" dirty="0" smtClean="0">
                  <a:latin typeface="Segoe" pitchFamily="34" charset="0"/>
                </a:rPr>
                <a:t>Open Data Protocol (v1.0)</a:t>
              </a:r>
              <a:endParaRPr lang="en-US" sz="2400" kern="1200" dirty="0">
                <a:latin typeface="Segoe" pitchFamily="34" charset="0"/>
              </a:endParaRPr>
            </a:p>
          </p:txBody>
        </p:sp>
      </p:grpSp>
    </p:spTree>
    <p:extLst>
      <p:ext uri="{BB962C8B-B14F-4D97-AF65-F5344CB8AC3E}">
        <p14:creationId xmlns:p14="http://schemas.microsoft.com/office/powerpoint/2010/main" val="6978911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ichael.Hompus\Desktop\Pictur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ichael.hompus\AppData\Local\Microsoft\Windows\Temporary Internet Files\Low\Content.IE5\QID82O3V\screenshot[1].png"/>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bwMode="auto">
          <a:xfrm>
            <a:off x="1453231" y="2117274"/>
            <a:ext cx="1318572" cy="13185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Double Bracket 2"/>
          <p:cNvSpPr/>
          <p:nvPr/>
        </p:nvSpPr>
        <p:spPr>
          <a:xfrm rot="20700000">
            <a:off x="6392136" y="3494054"/>
            <a:ext cx="2362989" cy="1021556"/>
          </a:xfrm>
          <a:prstGeom prst="bracketPair">
            <a:avLst/>
          </a:prstGeom>
          <a:noFill/>
          <a:ln w="76200">
            <a:solidFill>
              <a:schemeClr val="bg1"/>
            </a:solidFill>
          </a:ln>
          <a:effectLst>
            <a:glow rad="63500">
              <a:schemeClr val="accent6">
                <a:satMod val="175000"/>
                <a:alpha val="40000"/>
              </a:schemeClr>
            </a:glow>
          </a:effectLst>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glow rad="63500">
                    <a:schemeClr val="accent6">
                      <a:satMod val="175000"/>
                      <a:alpha val="40000"/>
                    </a:schemeClr>
                  </a:glow>
                </a:effectLst>
                <a:latin typeface="Segoe" pitchFamily="34" charset="0"/>
              </a:rPr>
              <a:t>DEMO</a:t>
            </a:r>
            <a:endParaRPr lang="en-US" sz="5400" b="1" cap="none" spc="50" dirty="0">
              <a:ln w="13500">
                <a:solidFill>
                  <a:schemeClr val="accent1">
                    <a:shade val="2500"/>
                    <a:alpha val="6500"/>
                  </a:schemeClr>
                </a:solidFill>
                <a:prstDash val="solid"/>
              </a:ln>
              <a:solidFill>
                <a:schemeClr val="accent1">
                  <a:tint val="3000"/>
                  <a:alpha val="95000"/>
                </a:schemeClr>
              </a:solidFill>
              <a:effectLst>
                <a:glow rad="63500">
                  <a:schemeClr val="accent6">
                    <a:satMod val="175000"/>
                    <a:alpha val="40000"/>
                  </a:schemeClr>
                </a:glow>
              </a:effectLst>
              <a:latin typeface="Segoe" pitchFamily="34" charset="0"/>
            </a:endParaRPr>
          </a:p>
        </p:txBody>
      </p:sp>
    </p:spTree>
    <p:extLst>
      <p:ext uri="{BB962C8B-B14F-4D97-AF65-F5344CB8AC3E}">
        <p14:creationId xmlns:p14="http://schemas.microsoft.com/office/powerpoint/2010/main" val="17144565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6339" y="835524"/>
            <a:ext cx="4112491" cy="4112491"/>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725173" y="835523"/>
            <a:ext cx="4112492" cy="4112493"/>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3532" y="267495"/>
            <a:ext cx="4095301" cy="461665"/>
          </a:xfrm>
          <a:prstGeom prst="rect">
            <a:avLst/>
          </a:prstGeom>
          <a:noFill/>
        </p:spPr>
        <p:txBody>
          <a:bodyPr wrap="square" rtlCol="0">
            <a:spAutoFit/>
          </a:bodyPr>
          <a:lstStyle/>
          <a:p>
            <a:r>
              <a:rPr lang="nl-NL" sz="2400" dirty="0" smtClean="0">
                <a:solidFill>
                  <a:schemeClr val="bg1"/>
                </a:solidFill>
                <a:latin typeface="Segoe" pitchFamily="34" charset="0"/>
              </a:rPr>
              <a:t>OData feed</a:t>
            </a:r>
            <a:endParaRPr lang="nl-NL" sz="2400" dirty="0">
              <a:solidFill>
                <a:schemeClr val="bg1"/>
              </a:solidFill>
              <a:latin typeface="Segoe" pitchFamily="34" charset="0"/>
            </a:endParaRPr>
          </a:p>
        </p:txBody>
      </p:sp>
      <p:sp>
        <p:nvSpPr>
          <p:cNvPr id="8" name="TextBox 7"/>
          <p:cNvSpPr txBox="1"/>
          <p:nvPr/>
        </p:nvSpPr>
        <p:spPr>
          <a:xfrm>
            <a:off x="4719518" y="267495"/>
            <a:ext cx="4095301" cy="461665"/>
          </a:xfrm>
          <a:prstGeom prst="rect">
            <a:avLst/>
          </a:prstGeom>
          <a:noFill/>
        </p:spPr>
        <p:txBody>
          <a:bodyPr wrap="square" rtlCol="0">
            <a:spAutoFit/>
          </a:bodyPr>
          <a:lstStyle/>
          <a:p>
            <a:r>
              <a:rPr lang="nl-NL" sz="2400" dirty="0" smtClean="0">
                <a:solidFill>
                  <a:schemeClr val="bg1"/>
                </a:solidFill>
                <a:latin typeface="Segoe" pitchFamily="34" charset="0"/>
              </a:rPr>
              <a:t>AtomPub feed</a:t>
            </a:r>
            <a:endParaRPr lang="nl-NL" sz="2400" dirty="0">
              <a:solidFill>
                <a:schemeClr val="bg1"/>
              </a:solidFill>
              <a:latin typeface="Segoe" pitchFamily="34" charset="0"/>
            </a:endParaRPr>
          </a:p>
        </p:txBody>
      </p:sp>
    </p:spTree>
    <p:extLst>
      <p:ext uri="{BB962C8B-B14F-4D97-AF65-F5344CB8AC3E}">
        <p14:creationId xmlns:p14="http://schemas.microsoft.com/office/powerpoint/2010/main" val="2179162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6339" y="835524"/>
            <a:ext cx="4112491" cy="4112491"/>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725173" y="835523"/>
            <a:ext cx="4112492" cy="4112493"/>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9" y="267495"/>
            <a:ext cx="8514133" cy="461665"/>
          </a:xfrm>
          <a:prstGeom prst="rect">
            <a:avLst/>
          </a:prstGeom>
          <a:noFill/>
        </p:spPr>
        <p:txBody>
          <a:bodyPr wrap="square" rtlCol="0">
            <a:spAutoFit/>
          </a:bodyPr>
          <a:lstStyle/>
          <a:p>
            <a:pPr algn="ctr"/>
            <a:r>
              <a:rPr lang="nl-NL" sz="2400" dirty="0" smtClean="0">
                <a:solidFill>
                  <a:schemeClr val="bg1"/>
                </a:solidFill>
                <a:latin typeface="Segoe" pitchFamily="34" charset="0"/>
              </a:rPr>
              <a:t>Feeds</a:t>
            </a:r>
            <a:endParaRPr lang="nl-NL" sz="2400" dirty="0">
              <a:solidFill>
                <a:schemeClr val="bg1"/>
              </a:solidFill>
              <a:latin typeface="Segoe" pitchFamily="34" charset="0"/>
            </a:endParaRPr>
          </a:p>
        </p:txBody>
      </p:sp>
      <p:sp>
        <p:nvSpPr>
          <p:cNvPr id="7" name="Rectangle 6"/>
          <p:cNvSpPr/>
          <p:nvPr/>
        </p:nvSpPr>
        <p:spPr>
          <a:xfrm>
            <a:off x="306339" y="979541"/>
            <a:ext cx="4112491" cy="3968475"/>
          </a:xfrm>
          <a:prstGeom prst="rect">
            <a:avLst/>
          </a:prstGeom>
          <a:solidFill>
            <a:schemeClr val="tx2">
              <a:alpha val="25098"/>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19516" y="1008116"/>
            <a:ext cx="4112491" cy="3939899"/>
          </a:xfrm>
          <a:prstGeom prst="rect">
            <a:avLst/>
          </a:prstGeom>
          <a:solidFill>
            <a:schemeClr val="tx2">
              <a:alpha val="25098"/>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93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9133" y="2305376"/>
            <a:ext cx="3074881" cy="1231106"/>
          </a:xfrm>
          <a:prstGeom prst="rect">
            <a:avLst/>
          </a:prstGeom>
          <a:noFill/>
        </p:spPr>
        <p:txBody>
          <a:bodyPr wrap="none" rtlCol="0">
            <a:spAutoFit/>
          </a:bodyPr>
          <a:lstStyle/>
          <a:p>
            <a:pPr defTabSz="363538"/>
            <a:r>
              <a:rPr lang="nl-NL" sz="2000" dirty="0" smtClean="0">
                <a:latin typeface="Segoe Light" pitchFamily="34" charset="0"/>
                <a:cs typeface="Sakkal Majalla" pitchFamily="2" charset="-78"/>
              </a:rPr>
              <a:t>Principal Developer</a:t>
            </a:r>
          </a:p>
          <a:p>
            <a:pPr defTabSz="363538"/>
            <a:r>
              <a:rPr lang="nl-NL" dirty="0" smtClean="0">
                <a:latin typeface="Segoe Light" pitchFamily="34" charset="0"/>
                <a:cs typeface="Sakkal Majalla" pitchFamily="2" charset="-78"/>
              </a:rPr>
              <a:t>michael.hompus@winvision.nl</a:t>
            </a:r>
          </a:p>
          <a:p>
            <a:pPr defTabSz="363538"/>
            <a:r>
              <a:rPr lang="nl-NL" dirty="0" smtClean="0">
                <a:latin typeface="Segoe Light" pitchFamily="34" charset="0"/>
                <a:cs typeface="Sakkal Majalla" pitchFamily="2" charset="-78"/>
              </a:rPr>
              <a:t>http://blog.hompus.nl</a:t>
            </a:r>
          </a:p>
          <a:p>
            <a:pPr defTabSz="363538"/>
            <a:r>
              <a:rPr lang="nl-NL" dirty="0" smtClean="0">
                <a:latin typeface="Segoe Light" pitchFamily="34" charset="0"/>
                <a:cs typeface="Sakkal Majalla" pitchFamily="2" charset="-78"/>
              </a:rPr>
              <a:t>@eNeRGy164</a:t>
            </a:r>
            <a:endParaRPr lang="en-US" dirty="0">
              <a:latin typeface="Segoe Light" pitchFamily="34" charset="0"/>
              <a:cs typeface="Sakkal Majalla" pitchFamily="2" charset="-78"/>
            </a:endParaRPr>
          </a:p>
        </p:txBody>
      </p:sp>
      <p:sp>
        <p:nvSpPr>
          <p:cNvPr id="5" name="TextBox 4"/>
          <p:cNvSpPr txBox="1"/>
          <p:nvPr/>
        </p:nvSpPr>
        <p:spPr>
          <a:xfrm>
            <a:off x="3419872" y="1491630"/>
            <a:ext cx="2837635" cy="523220"/>
          </a:xfrm>
          <a:prstGeom prst="rect">
            <a:avLst/>
          </a:prstGeom>
          <a:noFill/>
        </p:spPr>
        <p:txBody>
          <a:bodyPr wrap="none" rtlCol="0">
            <a:spAutoFit/>
          </a:bodyPr>
          <a:lstStyle/>
          <a:p>
            <a:pPr algn="r"/>
            <a:r>
              <a:rPr lang="nl-NL" sz="2800" dirty="0" smtClean="0">
                <a:latin typeface="Segoe" pitchFamily="34" charset="0"/>
              </a:rPr>
              <a:t>Michaël Hompus</a:t>
            </a:r>
            <a:endParaRPr lang="en-US" sz="2800" dirty="0">
              <a:latin typeface="Segoe"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0481195">
            <a:off x="199645" y="1022399"/>
            <a:ext cx="2781185" cy="4062648"/>
          </a:xfrm>
          <a:prstGeom prst="rect">
            <a:avLst/>
          </a:prstGeom>
          <a:noFill/>
          <a:effectLst>
            <a:outerShdw blurRad="63500" sx="102000" sy="102000" algn="ctr" rotWithShape="0">
              <a:prstClr val="black">
                <a:alpha val="40000"/>
              </a:prstClr>
            </a:outerShdw>
            <a:softEdge rad="127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7231" y="3809521"/>
            <a:ext cx="2472848" cy="401990"/>
          </a:xfrm>
          <a:prstGeom prst="rect">
            <a:avLst/>
          </a:prstGeom>
        </p:spPr>
      </p:pic>
      <p:sp>
        <p:nvSpPr>
          <p:cNvPr id="8" name="TextBox 7"/>
          <p:cNvSpPr txBox="1"/>
          <p:nvPr/>
        </p:nvSpPr>
        <p:spPr>
          <a:xfrm>
            <a:off x="1657822" y="123478"/>
            <a:ext cx="7200800" cy="1077218"/>
          </a:xfrm>
          <a:prstGeom prst="rect">
            <a:avLst/>
          </a:prstGeom>
          <a:noFill/>
        </p:spPr>
        <p:txBody>
          <a:bodyPr wrap="square" rtlCol="0">
            <a:spAutoFit/>
          </a:bodyPr>
          <a:lstStyle/>
          <a:p>
            <a:pPr algn="r"/>
            <a:r>
              <a:rPr lang="en-US" sz="3200" dirty="0" smtClean="0">
                <a:solidFill>
                  <a:schemeClr val="bg1"/>
                </a:solidFill>
                <a:latin typeface="Segoe" pitchFamily="34" charset="0"/>
              </a:rPr>
              <a:t>Speaking </a:t>
            </a:r>
            <a:r>
              <a:rPr lang="en-US" sz="3200" dirty="0" err="1" smtClean="0">
                <a:solidFill>
                  <a:schemeClr val="bg1"/>
                </a:solidFill>
                <a:latin typeface="Segoe" pitchFamily="34" charset="0"/>
              </a:rPr>
              <a:t>OData</a:t>
            </a:r>
            <a:r>
              <a:rPr lang="en-US" sz="3200" dirty="0" smtClean="0">
                <a:solidFill>
                  <a:schemeClr val="bg1"/>
                </a:solidFill>
                <a:latin typeface="Segoe" pitchFamily="34" charset="0"/>
              </a:rPr>
              <a:t> to SharePoint 2010 </a:t>
            </a:r>
            <a:br>
              <a:rPr lang="en-US" sz="3200" dirty="0" smtClean="0">
                <a:solidFill>
                  <a:schemeClr val="bg1"/>
                </a:solidFill>
                <a:latin typeface="Segoe" pitchFamily="34" charset="0"/>
              </a:rPr>
            </a:br>
            <a:r>
              <a:rPr lang="en-US" sz="3200" dirty="0" smtClean="0">
                <a:solidFill>
                  <a:schemeClr val="bg1"/>
                </a:solidFill>
                <a:latin typeface="Segoe" pitchFamily="34" charset="0"/>
              </a:rPr>
              <a:t>in a </a:t>
            </a:r>
            <a:r>
              <a:rPr lang="en-US" sz="3200" dirty="0" err="1" smtClean="0">
                <a:solidFill>
                  <a:schemeClr val="bg1"/>
                </a:solidFill>
                <a:latin typeface="Segoe" pitchFamily="34" charset="0"/>
              </a:rPr>
              <a:t>RESTful</a:t>
            </a:r>
            <a:r>
              <a:rPr lang="en-US" sz="3200" dirty="0" smtClean="0">
                <a:solidFill>
                  <a:schemeClr val="bg1"/>
                </a:solidFill>
                <a:latin typeface="Segoe" pitchFamily="34" charset="0"/>
              </a:rPr>
              <a:t> manner</a:t>
            </a:r>
            <a:endParaRPr lang="en-US" sz="4800" dirty="0">
              <a:solidFill>
                <a:schemeClr val="bg1"/>
              </a:solidFill>
              <a:latin typeface="Segoe" pitchFamily="34" charset="0"/>
            </a:endParaRPr>
          </a:p>
        </p:txBody>
      </p:sp>
    </p:spTree>
    <p:extLst>
      <p:ext uri="{BB962C8B-B14F-4D97-AF65-F5344CB8AC3E}">
        <p14:creationId xmlns:p14="http://schemas.microsoft.com/office/powerpoint/2010/main" val="263925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6339" y="835524"/>
            <a:ext cx="4112491" cy="4112491"/>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725173" y="835523"/>
            <a:ext cx="4112492" cy="4112493"/>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9" y="267495"/>
            <a:ext cx="8514133" cy="461665"/>
          </a:xfrm>
          <a:prstGeom prst="rect">
            <a:avLst/>
          </a:prstGeom>
          <a:noFill/>
        </p:spPr>
        <p:txBody>
          <a:bodyPr wrap="square" rtlCol="0">
            <a:spAutoFit/>
          </a:bodyPr>
          <a:lstStyle/>
          <a:p>
            <a:pPr algn="ctr"/>
            <a:r>
              <a:rPr lang="nl-NL" sz="2400" dirty="0" smtClean="0">
                <a:solidFill>
                  <a:schemeClr val="bg1"/>
                </a:solidFill>
                <a:latin typeface="Segoe" pitchFamily="34" charset="0"/>
              </a:rPr>
              <a:t>Entries</a:t>
            </a:r>
            <a:endParaRPr lang="nl-NL" sz="2400" dirty="0">
              <a:solidFill>
                <a:schemeClr val="bg1"/>
              </a:solidFill>
              <a:latin typeface="Segoe" pitchFamily="34" charset="0"/>
            </a:endParaRPr>
          </a:p>
        </p:txBody>
      </p:sp>
      <p:sp>
        <p:nvSpPr>
          <p:cNvPr id="7" name="Rectangle 6"/>
          <p:cNvSpPr/>
          <p:nvPr/>
        </p:nvSpPr>
        <p:spPr>
          <a:xfrm>
            <a:off x="306339" y="1904628"/>
            <a:ext cx="4112491" cy="2899370"/>
          </a:xfrm>
          <a:prstGeom prst="rect">
            <a:avLst/>
          </a:prstGeom>
          <a:solidFill>
            <a:schemeClr val="tx2">
              <a:alpha val="25098"/>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19516" y="1967113"/>
            <a:ext cx="4112491" cy="2836887"/>
          </a:xfrm>
          <a:prstGeom prst="rect">
            <a:avLst/>
          </a:prstGeom>
          <a:solidFill>
            <a:schemeClr val="tx2">
              <a:alpha val="25098"/>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480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9285" y="835200"/>
            <a:ext cx="6925438" cy="2823020"/>
            <a:chOff x="1109281" y="1777380"/>
            <a:chExt cx="6925438" cy="282302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282" y="1777380"/>
              <a:ext cx="6925437" cy="2823020"/>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09281" y="3410433"/>
              <a:ext cx="6925437" cy="1053429"/>
            </a:xfrm>
            <a:prstGeom prst="rect">
              <a:avLst/>
            </a:prstGeom>
            <a:solidFill>
              <a:schemeClr val="tx2">
                <a:alpha val="25098"/>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323529" y="267495"/>
            <a:ext cx="8514133" cy="461665"/>
          </a:xfrm>
          <a:prstGeom prst="rect">
            <a:avLst/>
          </a:prstGeom>
          <a:noFill/>
        </p:spPr>
        <p:txBody>
          <a:bodyPr wrap="square" rtlCol="0">
            <a:spAutoFit/>
          </a:bodyPr>
          <a:lstStyle/>
          <a:p>
            <a:pPr algn="ctr"/>
            <a:r>
              <a:rPr lang="nl-NL" sz="2400" dirty="0" err="1" smtClean="0">
                <a:solidFill>
                  <a:schemeClr val="bg1"/>
                </a:solidFill>
                <a:latin typeface="Segoe" pitchFamily="34" charset="0"/>
              </a:rPr>
              <a:t>Typed</a:t>
            </a:r>
            <a:r>
              <a:rPr lang="nl-NL" sz="2400" dirty="0" smtClean="0">
                <a:solidFill>
                  <a:schemeClr val="bg1"/>
                </a:solidFill>
                <a:latin typeface="Segoe" pitchFamily="34" charset="0"/>
              </a:rPr>
              <a:t> data</a:t>
            </a:r>
            <a:endParaRPr lang="nl-NL" sz="2400" dirty="0">
              <a:solidFill>
                <a:schemeClr val="bg1"/>
              </a:solidFill>
              <a:latin typeface="Segoe" pitchFamily="34" charset="0"/>
            </a:endParaRPr>
          </a:p>
        </p:txBody>
      </p:sp>
    </p:spTree>
    <p:extLst>
      <p:ext uri="{BB962C8B-B14F-4D97-AF65-F5344CB8AC3E}">
        <p14:creationId xmlns:p14="http://schemas.microsoft.com/office/powerpoint/2010/main" val="356174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9" y="267495"/>
            <a:ext cx="8514133" cy="461665"/>
          </a:xfrm>
          <a:prstGeom prst="rect">
            <a:avLst/>
          </a:prstGeom>
          <a:noFill/>
        </p:spPr>
        <p:txBody>
          <a:bodyPr wrap="square" rtlCol="0">
            <a:spAutoFit/>
          </a:bodyPr>
          <a:lstStyle/>
          <a:p>
            <a:pPr algn="ctr"/>
            <a:r>
              <a:rPr lang="nl-NL" sz="2400" dirty="0" smtClean="0">
                <a:solidFill>
                  <a:schemeClr val="bg1"/>
                </a:solidFill>
                <a:latin typeface="Segoe" pitchFamily="34" charset="0"/>
              </a:rPr>
              <a:t>Relaties tussen entries</a:t>
            </a:r>
            <a:endParaRPr lang="nl-NL" sz="2400" dirty="0">
              <a:solidFill>
                <a:schemeClr val="bg1"/>
              </a:solidFill>
              <a:latin typeface="Segoe" pitchFamily="34" charset="0"/>
            </a:endParaRPr>
          </a:p>
        </p:txBody>
      </p:sp>
      <p:grpSp>
        <p:nvGrpSpPr>
          <p:cNvPr id="9" name="Group 8"/>
          <p:cNvGrpSpPr/>
          <p:nvPr/>
        </p:nvGrpSpPr>
        <p:grpSpPr>
          <a:xfrm>
            <a:off x="1102948" y="838800"/>
            <a:ext cx="6931772" cy="2823020"/>
            <a:chOff x="1102947" y="1777380"/>
            <a:chExt cx="6931772" cy="282302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282" y="1777380"/>
              <a:ext cx="6925437" cy="2823020"/>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102947" y="2836961"/>
              <a:ext cx="6925437" cy="459633"/>
            </a:xfrm>
            <a:prstGeom prst="rect">
              <a:avLst/>
            </a:prstGeom>
            <a:solidFill>
              <a:schemeClr val="tx2">
                <a:alpha val="25098"/>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17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Adressering</a:t>
            </a:r>
            <a:endParaRPr lang="nl-NL" dirty="0"/>
          </a:p>
        </p:txBody>
      </p:sp>
      <p:sp>
        <p:nvSpPr>
          <p:cNvPr id="4" name="Content Placeholder 3"/>
          <p:cNvSpPr>
            <a:spLocks noGrp="1"/>
          </p:cNvSpPr>
          <p:nvPr>
            <p:ph idx="1"/>
          </p:nvPr>
        </p:nvSpPr>
        <p:spPr/>
        <p:txBody>
          <a:bodyPr>
            <a:normAutofit fontScale="62500" lnSpcReduction="20000"/>
          </a:bodyPr>
          <a:lstStyle/>
          <a:p>
            <a:pPr marL="0" indent="0" algn="just">
              <a:buNone/>
            </a:pPr>
            <a:r>
              <a:rPr lang="en-US" dirty="0"/>
              <a:t>http://services.odata.org/OData/OData.svc</a:t>
            </a:r>
          </a:p>
          <a:p>
            <a:pPr marL="0" indent="0" algn="just">
              <a:buNone/>
            </a:pPr>
            <a:r>
              <a:rPr lang="en-US" dirty="0"/>
              <a:t>http://services.odata.org/OData/OData.svc/$metadata</a:t>
            </a:r>
          </a:p>
          <a:p>
            <a:pPr marL="0" indent="0" algn="just">
              <a:buNone/>
            </a:pPr>
            <a:r>
              <a:rPr lang="en-US" dirty="0"/>
              <a:t>http://services.odata.org/OData/OData.svc/Categories</a:t>
            </a:r>
          </a:p>
          <a:p>
            <a:pPr marL="0" indent="0" algn="just">
              <a:buNone/>
            </a:pPr>
            <a:r>
              <a:rPr lang="en-US" dirty="0"/>
              <a:t>http://services.odata.org/OData/OData.svc/Categories/$count</a:t>
            </a:r>
          </a:p>
          <a:p>
            <a:pPr marL="0" indent="0" algn="just">
              <a:buNone/>
            </a:pPr>
            <a:r>
              <a:rPr lang="en-US" dirty="0"/>
              <a:t>http://services.odata.org/OData/OData.svc/Categories(1)</a:t>
            </a:r>
          </a:p>
          <a:p>
            <a:pPr marL="0" indent="0" algn="just">
              <a:buNone/>
            </a:pPr>
            <a:r>
              <a:rPr lang="en-US" dirty="0"/>
              <a:t>http://services.odata.org/OData/OData.svc/Categories(1)/Name</a:t>
            </a:r>
          </a:p>
          <a:p>
            <a:pPr marL="0" indent="0" algn="just">
              <a:buNone/>
            </a:pPr>
            <a:r>
              <a:rPr lang="en-US" dirty="0"/>
              <a:t>http://services.odata.org/OData/OData.svc/Categories(1)/Name/$value</a:t>
            </a:r>
          </a:p>
          <a:p>
            <a:pPr marL="0" indent="0" algn="just">
              <a:buNone/>
            </a:pPr>
            <a:r>
              <a:rPr lang="en-US" dirty="0"/>
              <a:t>http://services.odata.org/OData/OData.svc/Categories(1)/Products</a:t>
            </a:r>
          </a:p>
          <a:p>
            <a:pPr marL="0" indent="0" algn="just">
              <a:buNone/>
            </a:pPr>
            <a:r>
              <a:rPr lang="en-US" dirty="0"/>
              <a:t>http://services.odata.org/OData/OData.svc/Categories(1)/Products(1</a:t>
            </a:r>
            <a:r>
              <a:rPr lang="en-US" dirty="0" smtClean="0"/>
              <a:t>)</a:t>
            </a:r>
            <a:endParaRPr lang="en-US" dirty="0"/>
          </a:p>
        </p:txBody>
      </p:sp>
    </p:spTree>
    <p:extLst>
      <p:ext uri="{BB962C8B-B14F-4D97-AF65-F5344CB8AC3E}">
        <p14:creationId xmlns:p14="http://schemas.microsoft.com/office/powerpoint/2010/main" val="93372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Query operaties</a:t>
            </a:r>
            <a:endParaRPr lang="nl-NL" dirty="0"/>
          </a:p>
        </p:txBody>
      </p:sp>
      <p:sp>
        <p:nvSpPr>
          <p:cNvPr id="4" name="Content Placeholder 3"/>
          <p:cNvSpPr>
            <a:spLocks noGrp="1"/>
          </p:cNvSpPr>
          <p:nvPr>
            <p:ph idx="1"/>
          </p:nvPr>
        </p:nvSpPr>
        <p:spPr/>
        <p:txBody>
          <a:bodyPr>
            <a:normAutofit fontScale="70000" lnSpcReduction="20000"/>
          </a:bodyPr>
          <a:lstStyle/>
          <a:p>
            <a:pPr marL="0" indent="0" algn="just">
              <a:buNone/>
            </a:pPr>
            <a:r>
              <a:rPr lang="en-US" dirty="0"/>
              <a:t>…/</a:t>
            </a:r>
            <a:r>
              <a:rPr lang="en-US" dirty="0" err="1"/>
              <a:t>OData.svc</a:t>
            </a:r>
            <a:r>
              <a:rPr lang="en-US" dirty="0"/>
              <a:t>/Products?$</a:t>
            </a:r>
            <a:r>
              <a:rPr lang="en-US" dirty="0" err="1" smtClean="0"/>
              <a:t>orderby</a:t>
            </a:r>
            <a:r>
              <a:rPr lang="en-US" dirty="0" smtClean="0"/>
              <a:t>=Rating</a:t>
            </a:r>
          </a:p>
          <a:p>
            <a:pPr marL="0" indent="0" algn="just">
              <a:buNone/>
            </a:pPr>
            <a:r>
              <a:rPr lang="en-US" dirty="0" smtClean="0"/>
              <a:t>…/</a:t>
            </a:r>
            <a:r>
              <a:rPr lang="en-US" dirty="0" err="1" smtClean="0"/>
              <a:t>OData.svc</a:t>
            </a:r>
            <a:r>
              <a:rPr lang="en-US" dirty="0" smtClean="0"/>
              <a:t>/Products?$</a:t>
            </a:r>
            <a:r>
              <a:rPr lang="en-US" dirty="0" err="1" smtClean="0"/>
              <a:t>orderby</a:t>
            </a:r>
            <a:r>
              <a:rPr lang="en-US" dirty="0" smtClean="0"/>
              <a:t>=Rating </a:t>
            </a:r>
            <a:r>
              <a:rPr lang="en-US" dirty="0" err="1" smtClean="0"/>
              <a:t>asc</a:t>
            </a:r>
            <a:endParaRPr lang="en-US" dirty="0" smtClean="0"/>
          </a:p>
          <a:p>
            <a:pPr marL="0" indent="0" algn="just">
              <a:buNone/>
            </a:pPr>
            <a:r>
              <a:rPr lang="en-US" dirty="0" smtClean="0"/>
              <a:t>…/</a:t>
            </a:r>
            <a:r>
              <a:rPr lang="en-US" dirty="0" err="1"/>
              <a:t>OData.svc</a:t>
            </a:r>
            <a:r>
              <a:rPr lang="en-US" dirty="0"/>
              <a:t>/Products?$</a:t>
            </a:r>
            <a:r>
              <a:rPr lang="en-US" dirty="0" err="1"/>
              <a:t>orderby</a:t>
            </a:r>
            <a:r>
              <a:rPr lang="en-US" dirty="0"/>
              <a:t>=</a:t>
            </a:r>
            <a:r>
              <a:rPr lang="en-US" dirty="0" err="1"/>
              <a:t>Rating,Category</a:t>
            </a:r>
            <a:r>
              <a:rPr lang="en-US" dirty="0"/>
              <a:t>/Name </a:t>
            </a:r>
            <a:r>
              <a:rPr lang="en-US" dirty="0" err="1"/>
              <a:t>desc</a:t>
            </a:r>
            <a:endParaRPr lang="en-US" dirty="0"/>
          </a:p>
          <a:p>
            <a:pPr marL="0" indent="0" algn="just">
              <a:buNone/>
            </a:pPr>
            <a:r>
              <a:rPr lang="en-US" dirty="0"/>
              <a:t>…/</a:t>
            </a:r>
            <a:r>
              <a:rPr lang="en-US" dirty="0" err="1"/>
              <a:t>OData.svc</a:t>
            </a:r>
            <a:r>
              <a:rPr lang="en-US" dirty="0"/>
              <a:t>/Products?$top=5</a:t>
            </a:r>
          </a:p>
          <a:p>
            <a:pPr marL="0" indent="0" algn="just">
              <a:buNone/>
            </a:pPr>
            <a:r>
              <a:rPr lang="en-US" dirty="0"/>
              <a:t>…/</a:t>
            </a:r>
            <a:r>
              <a:rPr lang="en-US" dirty="0" err="1"/>
              <a:t>OData.svc</a:t>
            </a:r>
            <a:r>
              <a:rPr lang="en-US" dirty="0"/>
              <a:t>/Products?$skip=5</a:t>
            </a:r>
          </a:p>
          <a:p>
            <a:pPr marL="0" indent="0" algn="just">
              <a:buNone/>
            </a:pPr>
            <a:r>
              <a:rPr lang="en-US" dirty="0"/>
              <a:t>…/</a:t>
            </a:r>
            <a:r>
              <a:rPr lang="en-US" dirty="0" err="1"/>
              <a:t>OData.svc</a:t>
            </a:r>
            <a:r>
              <a:rPr lang="en-US" dirty="0"/>
              <a:t>/Products?$skip=2&amp;$top=2&amp;$</a:t>
            </a:r>
            <a:r>
              <a:rPr lang="en-US" dirty="0" err="1"/>
              <a:t>orderby</a:t>
            </a:r>
            <a:r>
              <a:rPr lang="en-US" dirty="0"/>
              <a:t>=Rating</a:t>
            </a:r>
          </a:p>
          <a:p>
            <a:pPr marL="0" indent="0" algn="just">
              <a:buNone/>
            </a:pPr>
            <a:r>
              <a:rPr lang="en-US" dirty="0"/>
              <a:t>…/</a:t>
            </a:r>
            <a:r>
              <a:rPr lang="en-US" dirty="0" err="1"/>
              <a:t>OData.svc</a:t>
            </a:r>
            <a:r>
              <a:rPr lang="en-US" dirty="0"/>
              <a:t>/Products?$select=</a:t>
            </a:r>
            <a:r>
              <a:rPr lang="en-US" dirty="0" err="1"/>
              <a:t>Price,Name</a:t>
            </a:r>
            <a:endParaRPr lang="en-US" dirty="0"/>
          </a:p>
          <a:p>
            <a:pPr marL="0" indent="0" algn="just">
              <a:buNone/>
            </a:pPr>
            <a:r>
              <a:rPr lang="en-US" dirty="0"/>
              <a:t>…/</a:t>
            </a:r>
            <a:r>
              <a:rPr lang="en-US" dirty="0" err="1"/>
              <a:t>OData.svc</a:t>
            </a:r>
            <a:r>
              <a:rPr lang="en-US" dirty="0"/>
              <a:t>/Categories?$</a:t>
            </a:r>
            <a:r>
              <a:rPr lang="en-US" dirty="0" smtClean="0"/>
              <a:t>expand=Products</a:t>
            </a:r>
            <a:endParaRPr lang="en-US" dirty="0"/>
          </a:p>
        </p:txBody>
      </p:sp>
    </p:spTree>
    <p:extLst>
      <p:ext uri="{BB962C8B-B14F-4D97-AF65-F5344CB8AC3E}">
        <p14:creationId xmlns:p14="http://schemas.microsoft.com/office/powerpoint/2010/main" val="168993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19517" y="816473"/>
            <a:ext cx="4118146" cy="4122017"/>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06339" y="835524"/>
            <a:ext cx="4112491" cy="4112491"/>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3532" y="267495"/>
            <a:ext cx="4095301" cy="461665"/>
          </a:xfrm>
          <a:prstGeom prst="rect">
            <a:avLst/>
          </a:prstGeom>
          <a:noFill/>
        </p:spPr>
        <p:txBody>
          <a:bodyPr wrap="square" rtlCol="0">
            <a:spAutoFit/>
          </a:bodyPr>
          <a:lstStyle/>
          <a:p>
            <a:r>
              <a:rPr lang="nl-NL" sz="2400" dirty="0" smtClean="0">
                <a:solidFill>
                  <a:schemeClr val="bg1"/>
                </a:solidFill>
                <a:latin typeface="Segoe" pitchFamily="34" charset="0"/>
              </a:rPr>
              <a:t>Atom (XML)</a:t>
            </a:r>
            <a:endParaRPr lang="nl-NL" sz="2400" dirty="0">
              <a:solidFill>
                <a:schemeClr val="bg1"/>
              </a:solidFill>
              <a:latin typeface="Segoe" pitchFamily="34" charset="0"/>
            </a:endParaRPr>
          </a:p>
        </p:txBody>
      </p:sp>
      <p:sp>
        <p:nvSpPr>
          <p:cNvPr id="8" name="TextBox 7"/>
          <p:cNvSpPr txBox="1"/>
          <p:nvPr/>
        </p:nvSpPr>
        <p:spPr>
          <a:xfrm>
            <a:off x="4719518" y="267495"/>
            <a:ext cx="4095301" cy="461665"/>
          </a:xfrm>
          <a:prstGeom prst="rect">
            <a:avLst/>
          </a:prstGeom>
          <a:noFill/>
        </p:spPr>
        <p:txBody>
          <a:bodyPr wrap="square" rtlCol="0">
            <a:spAutoFit/>
          </a:bodyPr>
          <a:lstStyle/>
          <a:p>
            <a:r>
              <a:rPr lang="nl-NL" sz="2400" dirty="0" smtClean="0">
                <a:solidFill>
                  <a:schemeClr val="bg1"/>
                </a:solidFill>
                <a:latin typeface="Segoe" pitchFamily="34" charset="0"/>
              </a:rPr>
              <a:t>JSON</a:t>
            </a:r>
            <a:endParaRPr lang="nl-NL" sz="2400" dirty="0">
              <a:solidFill>
                <a:schemeClr val="bg1"/>
              </a:solidFill>
              <a:latin typeface="Segoe" pitchFamily="34" charset="0"/>
            </a:endParaRPr>
          </a:p>
        </p:txBody>
      </p:sp>
    </p:spTree>
    <p:extLst>
      <p:ext uri="{BB962C8B-B14F-4D97-AF65-F5344CB8AC3E}">
        <p14:creationId xmlns:p14="http://schemas.microsoft.com/office/powerpoint/2010/main" val="122224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ichael.Hompus\Desktop\Pictur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221798"/>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SF2010\Setup\Images\splash_bgroun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8661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SF2010\Setup\Images\splash_bgroun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Double Bracket 3"/>
          <p:cNvSpPr/>
          <p:nvPr/>
        </p:nvSpPr>
        <p:spPr>
          <a:xfrm rot="20700000">
            <a:off x="6392136" y="3494054"/>
            <a:ext cx="2362989" cy="1021556"/>
          </a:xfrm>
          <a:prstGeom prst="bracketPair">
            <a:avLst/>
          </a:prstGeom>
          <a:noFill/>
          <a:ln w="76200">
            <a:solidFill>
              <a:schemeClr val="bg1"/>
            </a:solidFill>
          </a:ln>
          <a:effectLst>
            <a:glow rad="63500">
              <a:schemeClr val="bg1">
                <a:lumMod val="85000"/>
                <a:alpha val="40000"/>
              </a:schemeClr>
            </a:glow>
          </a:effectLst>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glow rad="63500">
                    <a:schemeClr val="bg1">
                      <a:lumMod val="85000"/>
                      <a:alpha val="40000"/>
                    </a:schemeClr>
                  </a:glow>
                </a:effectLst>
                <a:latin typeface="Segoe" pitchFamily="34" charset="0"/>
              </a:rPr>
              <a:t>DEMO</a:t>
            </a:r>
            <a:endParaRPr lang="en-US" sz="5400" b="1" cap="none" spc="50" dirty="0">
              <a:ln w="13500">
                <a:solidFill>
                  <a:schemeClr val="accent1">
                    <a:shade val="2500"/>
                    <a:alpha val="6500"/>
                  </a:schemeClr>
                </a:solidFill>
                <a:prstDash val="solid"/>
              </a:ln>
              <a:solidFill>
                <a:schemeClr val="accent1">
                  <a:tint val="3000"/>
                  <a:alpha val="95000"/>
                </a:schemeClr>
              </a:solidFill>
              <a:effectLst>
                <a:glow rad="63500">
                  <a:schemeClr val="bg1">
                    <a:lumMod val="85000"/>
                    <a:alpha val="40000"/>
                  </a:schemeClr>
                </a:glow>
              </a:effectLst>
              <a:latin typeface="Segoe" pitchFamily="34" charset="0"/>
            </a:endParaRPr>
          </a:p>
        </p:txBody>
      </p:sp>
    </p:spTree>
    <p:extLst>
      <p:ext uri="{BB962C8B-B14F-4D97-AF65-F5344CB8AC3E}">
        <p14:creationId xmlns:p14="http://schemas.microsoft.com/office/powerpoint/2010/main" val="382157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9" y="267495"/>
            <a:ext cx="8514133" cy="467436"/>
          </a:xfrm>
          <a:prstGeom prst="rect">
            <a:avLst/>
          </a:prstGeom>
          <a:noFill/>
        </p:spPr>
        <p:txBody>
          <a:bodyPr wrap="square" rtlCol="0">
            <a:spAutoFit/>
          </a:bodyPr>
          <a:lstStyle/>
          <a:p>
            <a:r>
              <a:rPr lang="nl-NL" sz="2400" dirty="0">
                <a:solidFill>
                  <a:schemeClr val="bg1"/>
                </a:solidFill>
                <a:latin typeface="Segoe" pitchFamily="34" charset="0"/>
              </a:rPr>
              <a:t>http://localhost/_vti_bin/ListData.svc</a:t>
            </a: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821600" y="838800"/>
            <a:ext cx="5500021" cy="3852000"/>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821600" y="3988810"/>
            <a:ext cx="5500021" cy="364317"/>
          </a:xfrm>
          <a:prstGeom prst="rect">
            <a:avLst/>
          </a:prstGeom>
          <a:solidFill>
            <a:schemeClr val="tx2">
              <a:alpha val="25098"/>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0310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9" name="Picture 17" descr="http://files.coloribus.com/files/adsarchive/part_1124/11242305/file/mms-chocolate-vote-blue-small-6513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326088">
            <a:off x="5724130" y="468006"/>
            <a:ext cx="3089780" cy="4335992"/>
          </a:xfrm>
          <a:prstGeom prst="rect">
            <a:avLst/>
          </a:prstGeom>
          <a:ln>
            <a:noFill/>
          </a:ln>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8" name="Picture 2" descr="C:\Users\Michael.Hompus\Desktop\Picture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411510"/>
            <a:ext cx="3082925" cy="43799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8205" name="Picture 13" descr="http://files.advertolog.com/files/adsarchive/part_1124/11242355/file/mms-chocolate-vote-yellow-small-8125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3530" y="627536"/>
            <a:ext cx="2863689" cy="40759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5315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11936" y="838800"/>
            <a:ext cx="7120128" cy="4190400"/>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529" y="267495"/>
            <a:ext cx="8514133" cy="467436"/>
          </a:xfrm>
          <a:prstGeom prst="rect">
            <a:avLst/>
          </a:prstGeom>
          <a:noFill/>
        </p:spPr>
        <p:txBody>
          <a:bodyPr wrap="square" rtlCol="0">
            <a:spAutoFit/>
          </a:bodyPr>
          <a:lstStyle/>
          <a:p>
            <a:r>
              <a:rPr lang="nl-NL" sz="2400" dirty="0">
                <a:solidFill>
                  <a:schemeClr val="bg1"/>
                </a:solidFill>
                <a:latin typeface="Segoe" pitchFamily="34" charset="0"/>
              </a:rPr>
              <a:t>http://localhost/_vti_bin/ListData.svc</a:t>
            </a:r>
            <a:r>
              <a:rPr lang="nl-NL" sz="2400" dirty="0">
                <a:latin typeface="Segoe" pitchFamily="34" charset="0"/>
              </a:rPr>
              <a:t>/Documents</a:t>
            </a:r>
          </a:p>
        </p:txBody>
      </p:sp>
      <p:sp>
        <p:nvSpPr>
          <p:cNvPr id="5" name="Rectangle 4"/>
          <p:cNvSpPr/>
          <p:nvPr/>
        </p:nvSpPr>
        <p:spPr>
          <a:xfrm>
            <a:off x="1011936" y="849158"/>
            <a:ext cx="7120128" cy="469881"/>
          </a:xfrm>
          <a:prstGeom prst="rect">
            <a:avLst/>
          </a:prstGeom>
          <a:solidFill>
            <a:schemeClr val="tx2">
              <a:alpha val="25098"/>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20532" y="1549283"/>
            <a:ext cx="7120128" cy="234940"/>
          </a:xfrm>
          <a:prstGeom prst="rect">
            <a:avLst/>
          </a:prstGeom>
          <a:solidFill>
            <a:schemeClr val="tx2">
              <a:alpha val="25098"/>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11936" y="3872086"/>
            <a:ext cx="7120128" cy="1157114"/>
          </a:xfrm>
          <a:prstGeom prst="rect">
            <a:avLst/>
          </a:prstGeom>
          <a:solidFill>
            <a:schemeClr val="tx2">
              <a:alpha val="25098"/>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93454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74518" y="838800"/>
            <a:ext cx="6994971" cy="3871050"/>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3529" y="267495"/>
            <a:ext cx="8514133" cy="467436"/>
          </a:xfrm>
          <a:prstGeom prst="rect">
            <a:avLst/>
          </a:prstGeom>
          <a:noFill/>
        </p:spPr>
        <p:txBody>
          <a:bodyPr wrap="square" rtlCol="0">
            <a:spAutoFit/>
          </a:bodyPr>
          <a:lstStyle/>
          <a:p>
            <a:r>
              <a:rPr lang="nl-NL" sz="2400" dirty="0">
                <a:solidFill>
                  <a:schemeClr val="bg1"/>
                </a:solidFill>
                <a:latin typeface="Segoe" pitchFamily="34" charset="0"/>
              </a:rPr>
              <a:t>http://localhost/_vti_bin/ListData.svc/Documents</a:t>
            </a:r>
            <a:r>
              <a:rPr lang="nl-NL" sz="2400" dirty="0">
                <a:latin typeface="Segoe" pitchFamily="34" charset="0"/>
              </a:rPr>
              <a:t>(1)/CreatedBy</a:t>
            </a:r>
          </a:p>
        </p:txBody>
      </p:sp>
      <p:sp>
        <p:nvSpPr>
          <p:cNvPr id="4" name="Rectangle 3"/>
          <p:cNvSpPr/>
          <p:nvPr/>
        </p:nvSpPr>
        <p:spPr>
          <a:xfrm>
            <a:off x="1069086" y="959846"/>
            <a:ext cx="7000398" cy="588354"/>
          </a:xfrm>
          <a:prstGeom prst="rect">
            <a:avLst/>
          </a:prstGeom>
          <a:solidFill>
            <a:schemeClr val="tx2">
              <a:alpha val="25098"/>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71118" y="3166864"/>
            <a:ext cx="7000398" cy="1542986"/>
          </a:xfrm>
          <a:prstGeom prst="rect">
            <a:avLst/>
          </a:prstGeom>
          <a:solidFill>
            <a:schemeClr val="tx2">
              <a:alpha val="25098"/>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97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SP2010\Setup\Images\splash_bgroun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8499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SP2010\Setup\Images\splash_bgroun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4" name="Double Bracket 3"/>
          <p:cNvSpPr/>
          <p:nvPr/>
        </p:nvSpPr>
        <p:spPr>
          <a:xfrm rot="20700000">
            <a:off x="6392136" y="3494054"/>
            <a:ext cx="2362989" cy="1021556"/>
          </a:xfrm>
          <a:prstGeom prst="bracketPair">
            <a:avLst/>
          </a:prstGeom>
          <a:noFill/>
          <a:ln w="76200">
            <a:solidFill>
              <a:schemeClr val="bg1"/>
            </a:solidFill>
          </a:ln>
          <a:effectLst>
            <a:glow rad="63500">
              <a:schemeClr val="bg1">
                <a:lumMod val="85000"/>
                <a:alpha val="40000"/>
              </a:schemeClr>
            </a:glow>
          </a:effectLst>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glow rad="63500">
                    <a:schemeClr val="bg1">
                      <a:lumMod val="85000"/>
                      <a:alpha val="40000"/>
                    </a:schemeClr>
                  </a:glow>
                </a:effectLst>
                <a:latin typeface="Segoe" pitchFamily="34" charset="0"/>
              </a:rPr>
              <a:t>DEMO</a:t>
            </a:r>
            <a:endParaRPr lang="en-US" sz="5400" b="1" cap="none" spc="50" dirty="0">
              <a:ln w="13500">
                <a:solidFill>
                  <a:schemeClr val="accent1">
                    <a:shade val="2500"/>
                    <a:alpha val="6500"/>
                  </a:schemeClr>
                </a:solidFill>
                <a:prstDash val="solid"/>
              </a:ln>
              <a:solidFill>
                <a:schemeClr val="accent1">
                  <a:tint val="3000"/>
                  <a:alpha val="95000"/>
                </a:schemeClr>
              </a:solidFill>
              <a:effectLst>
                <a:glow rad="63500">
                  <a:schemeClr val="bg1">
                    <a:lumMod val="85000"/>
                    <a:alpha val="40000"/>
                  </a:schemeClr>
                </a:glow>
              </a:effectLst>
              <a:latin typeface="Segoe" pitchFamily="34" charset="0"/>
            </a:endParaRPr>
          </a:p>
        </p:txBody>
      </p:sp>
    </p:spTree>
    <p:extLst>
      <p:ext uri="{BB962C8B-B14F-4D97-AF65-F5344CB8AC3E}">
        <p14:creationId xmlns:p14="http://schemas.microsoft.com/office/powerpoint/2010/main" val="297658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31564" y="270857"/>
            <a:ext cx="8640960" cy="400110"/>
          </a:xfrm>
          <a:prstGeom prst="rect">
            <a:avLst/>
          </a:prstGeom>
          <a:noFill/>
        </p:spPr>
        <p:txBody>
          <a:bodyPr wrap="square" rtlCol="0">
            <a:spAutoFit/>
          </a:bodyPr>
          <a:lstStyle>
            <a:defPPr>
              <a:defRPr lang="en-US"/>
            </a:defPPr>
            <a:lvl1pPr>
              <a:defRPr sz="2000" b="1">
                <a:solidFill>
                  <a:schemeClr val="bg1"/>
                </a:solidFill>
                <a:latin typeface="Segoe Light" pitchFamily="34" charset="0"/>
              </a:defRPr>
            </a:lvl1pPr>
          </a:lstStyle>
          <a:p>
            <a:r>
              <a:rPr lang="nl-NL" dirty="0"/>
              <a:t>.../Shared Documents/Gears Sales History.xlsx</a:t>
            </a:r>
            <a:endParaRPr lang="en-US"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43054" y="838800"/>
            <a:ext cx="6057900" cy="3859692"/>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19118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006" y="838801"/>
            <a:ext cx="6757988" cy="3793331"/>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3529" y="267494"/>
            <a:ext cx="8514133" cy="400110"/>
          </a:xfrm>
          <a:prstGeom prst="rect">
            <a:avLst/>
          </a:prstGeom>
          <a:noFill/>
        </p:spPr>
        <p:txBody>
          <a:bodyPr wrap="square" rtlCol="0">
            <a:spAutoFit/>
          </a:bodyPr>
          <a:lstStyle/>
          <a:p>
            <a:r>
              <a:rPr lang="nl-NL" sz="2000" b="1" dirty="0" smtClean="0">
                <a:solidFill>
                  <a:schemeClr val="bg1"/>
                </a:solidFill>
                <a:latin typeface="Segoe Light" pitchFamily="34" charset="0"/>
              </a:rPr>
              <a:t>.../</a:t>
            </a:r>
            <a:r>
              <a:rPr lang="nl-NL" sz="2000" b="1" dirty="0" smtClean="0">
                <a:latin typeface="Segoe Light" pitchFamily="34" charset="0"/>
              </a:rPr>
              <a:t>_</a:t>
            </a:r>
            <a:r>
              <a:rPr lang="nl-NL" sz="2000" b="1" dirty="0" err="1">
                <a:latin typeface="Segoe Light" pitchFamily="34" charset="0"/>
              </a:rPr>
              <a:t>vti_bin</a:t>
            </a:r>
            <a:r>
              <a:rPr lang="nl-NL" sz="2000" b="1" dirty="0">
                <a:latin typeface="Segoe Light" pitchFamily="34" charset="0"/>
              </a:rPr>
              <a:t>/ExcelRest.aspx/</a:t>
            </a:r>
            <a:r>
              <a:rPr lang="nl-NL" sz="2000" b="1" dirty="0">
                <a:solidFill>
                  <a:schemeClr val="bg1"/>
                </a:solidFill>
                <a:latin typeface="Segoe Light" pitchFamily="34" charset="0"/>
              </a:rPr>
              <a:t>Shared Documents/</a:t>
            </a:r>
            <a:r>
              <a:rPr lang="nl-NL" sz="2000" b="1" dirty="0" err="1">
                <a:solidFill>
                  <a:schemeClr val="bg1"/>
                </a:solidFill>
                <a:latin typeface="Segoe Light" pitchFamily="34" charset="0"/>
              </a:rPr>
              <a:t>Gears</a:t>
            </a:r>
            <a:r>
              <a:rPr lang="nl-NL" sz="2000" b="1" dirty="0">
                <a:solidFill>
                  <a:schemeClr val="bg1"/>
                </a:solidFill>
                <a:latin typeface="Segoe Light" pitchFamily="34" charset="0"/>
              </a:rPr>
              <a:t> Sales History.xlsx</a:t>
            </a:r>
            <a:r>
              <a:rPr lang="nl-NL" sz="2000" b="1" dirty="0">
                <a:latin typeface="Segoe Light" pitchFamily="34" charset="0"/>
              </a:rPr>
              <a:t>/Model</a:t>
            </a:r>
          </a:p>
        </p:txBody>
      </p:sp>
    </p:spTree>
    <p:extLst>
      <p:ext uri="{BB962C8B-B14F-4D97-AF65-F5344CB8AC3E}">
        <p14:creationId xmlns:p14="http://schemas.microsoft.com/office/powerpoint/2010/main" val="405560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31564" y="270857"/>
            <a:ext cx="8640960" cy="400110"/>
          </a:xfrm>
          <a:prstGeom prst="rect">
            <a:avLst/>
          </a:prstGeom>
          <a:noFill/>
        </p:spPr>
        <p:txBody>
          <a:bodyPr wrap="square" rtlCol="0">
            <a:spAutoFit/>
          </a:bodyPr>
          <a:lstStyle>
            <a:defPPr>
              <a:defRPr lang="en-US"/>
            </a:defPPr>
            <a:lvl1pPr>
              <a:defRPr sz="2000" b="1">
                <a:solidFill>
                  <a:schemeClr val="bg1"/>
                </a:solidFill>
                <a:latin typeface="Segoe Light" pitchFamily="34" charset="0"/>
              </a:defRPr>
            </a:lvl1pPr>
          </a:lstStyle>
          <a:p>
            <a:r>
              <a:rPr lang="nl-NL" dirty="0"/>
              <a:t>.../</a:t>
            </a:r>
            <a:r>
              <a:rPr lang="nl-NL" dirty="0" err="1"/>
              <a:t>Gears</a:t>
            </a:r>
            <a:r>
              <a:rPr lang="nl-NL" dirty="0"/>
              <a:t> Sales History.xlsx/Model</a:t>
            </a:r>
            <a:r>
              <a:rPr lang="nl-NL" dirty="0">
                <a:solidFill>
                  <a:schemeClr val="tx1"/>
                </a:solidFill>
              </a:rPr>
              <a:t>?$format=</a:t>
            </a:r>
            <a:r>
              <a:rPr lang="nl-NL" dirty="0" err="1">
                <a:solidFill>
                  <a:schemeClr val="tx1"/>
                </a:solidFill>
              </a:rPr>
              <a:t>workbook</a:t>
            </a:r>
            <a:endParaRPr lang="nl-NL" dirty="0">
              <a:solidFill>
                <a:schemeClr val="tx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43189" y="838802"/>
            <a:ext cx="3857625" cy="2571749"/>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010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4" y="838800"/>
            <a:ext cx="6729413" cy="3807619"/>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a:xfrm>
            <a:off x="331564" y="270857"/>
            <a:ext cx="8640960" cy="400110"/>
          </a:xfrm>
          <a:prstGeom prst="rect">
            <a:avLst/>
          </a:prstGeom>
          <a:noFill/>
        </p:spPr>
        <p:txBody>
          <a:bodyPr wrap="square" rtlCol="0">
            <a:spAutoFit/>
          </a:bodyPr>
          <a:lstStyle>
            <a:defPPr>
              <a:defRPr lang="en-US"/>
            </a:defPPr>
            <a:lvl1pPr>
              <a:defRPr sz="2000" b="1">
                <a:solidFill>
                  <a:schemeClr val="bg1"/>
                </a:solidFill>
                <a:latin typeface="Segoe Light" pitchFamily="34" charset="0"/>
              </a:defRPr>
            </a:lvl1pPr>
          </a:lstStyle>
          <a:p>
            <a:r>
              <a:rPr lang="nl-NL" dirty="0"/>
              <a:t>.../</a:t>
            </a:r>
            <a:r>
              <a:rPr lang="nl-NL" dirty="0" err="1"/>
              <a:t>Gears</a:t>
            </a:r>
            <a:r>
              <a:rPr lang="nl-NL" dirty="0"/>
              <a:t> Sales History.xlsx/Model</a:t>
            </a:r>
            <a:r>
              <a:rPr lang="nl-NL" dirty="0">
                <a:solidFill>
                  <a:schemeClr val="tx1"/>
                </a:solidFill>
              </a:rPr>
              <a:t>/</a:t>
            </a:r>
            <a:r>
              <a:rPr lang="nl-NL" dirty="0" err="1">
                <a:solidFill>
                  <a:schemeClr val="tx1"/>
                </a:solidFill>
              </a:rPr>
              <a:t>Tables</a:t>
            </a:r>
            <a:endParaRPr lang="nl-NL" dirty="0">
              <a:solidFill>
                <a:schemeClr val="tx1"/>
              </a:solidFill>
            </a:endParaRPr>
          </a:p>
        </p:txBody>
      </p:sp>
    </p:spTree>
    <p:extLst>
      <p:ext uri="{BB962C8B-B14F-4D97-AF65-F5344CB8AC3E}">
        <p14:creationId xmlns:p14="http://schemas.microsoft.com/office/powerpoint/2010/main" val="25695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31564" y="270857"/>
            <a:ext cx="8640960" cy="400110"/>
          </a:xfrm>
          <a:prstGeom prst="rect">
            <a:avLst/>
          </a:prstGeom>
          <a:noFill/>
        </p:spPr>
        <p:txBody>
          <a:bodyPr wrap="square" rtlCol="0">
            <a:spAutoFit/>
          </a:bodyPr>
          <a:lstStyle>
            <a:defPPr>
              <a:defRPr lang="en-US"/>
            </a:defPPr>
            <a:lvl1pPr>
              <a:defRPr sz="2000" b="1">
                <a:solidFill>
                  <a:schemeClr val="bg1"/>
                </a:solidFill>
                <a:latin typeface="Segoe Light" pitchFamily="34" charset="0"/>
              </a:defRPr>
            </a:lvl1pPr>
          </a:lstStyle>
          <a:p>
            <a:r>
              <a:rPr lang="nl-NL" dirty="0"/>
              <a:t>.../</a:t>
            </a:r>
            <a:r>
              <a:rPr lang="nl-NL" dirty="0" err="1"/>
              <a:t>Gears</a:t>
            </a:r>
            <a:r>
              <a:rPr lang="nl-NL" dirty="0"/>
              <a:t> Sales History.xlsx/Model/</a:t>
            </a:r>
            <a:r>
              <a:rPr lang="nl-NL" dirty="0" err="1"/>
              <a:t>Tables</a:t>
            </a:r>
            <a:r>
              <a:rPr lang="nl-NL" dirty="0">
                <a:solidFill>
                  <a:schemeClr val="tx1"/>
                </a:solidFill>
              </a:rPr>
              <a:t>/</a:t>
            </a:r>
            <a:r>
              <a:rPr lang="nl-NL" dirty="0" err="1">
                <a:solidFill>
                  <a:schemeClr val="tx1"/>
                </a:solidFill>
              </a:rPr>
              <a:t>Table</a:t>
            </a:r>
            <a:r>
              <a:rPr lang="nl-NL" dirty="0">
                <a:solidFill>
                  <a:schemeClr val="tx1"/>
                </a:solidFill>
              </a:rPr>
              <a:t>('Table2')?</a:t>
            </a:r>
            <a:r>
              <a:rPr lang="nl-NL" u="dash" dirty="0">
                <a:solidFill>
                  <a:schemeClr val="tx1"/>
                </a:solidFill>
              </a:rPr>
              <a:t>$format=</a:t>
            </a:r>
            <a:r>
              <a:rPr lang="nl-NL" u="dash" dirty="0" err="1">
                <a:solidFill>
                  <a:schemeClr val="tx1"/>
                </a:solidFill>
              </a:rPr>
              <a:t>atom</a:t>
            </a:r>
            <a:endParaRPr lang="en-US" u="dash" dirty="0">
              <a:solidFill>
                <a:schemeClr val="tx1"/>
              </a:solidFill>
            </a:endParaRPr>
          </a:p>
        </p:txBody>
      </p:sp>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39154" y="838800"/>
            <a:ext cx="6443662" cy="3808172"/>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58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31564" y="270857"/>
            <a:ext cx="8640960" cy="400110"/>
          </a:xfrm>
          <a:prstGeom prst="rect">
            <a:avLst/>
          </a:prstGeom>
          <a:noFill/>
        </p:spPr>
        <p:txBody>
          <a:bodyPr wrap="square" rtlCol="0">
            <a:spAutoFit/>
          </a:bodyPr>
          <a:lstStyle>
            <a:defPPr>
              <a:defRPr lang="en-US"/>
            </a:defPPr>
            <a:lvl1pPr>
              <a:defRPr sz="2000" b="1">
                <a:solidFill>
                  <a:schemeClr val="bg1"/>
                </a:solidFill>
                <a:latin typeface="Segoe Light" pitchFamily="34" charset="0"/>
              </a:defRPr>
            </a:lvl1pPr>
          </a:lstStyle>
          <a:p>
            <a:r>
              <a:rPr lang="nl-NL" dirty="0"/>
              <a:t>.../</a:t>
            </a:r>
            <a:r>
              <a:rPr lang="nl-NL" dirty="0" err="1"/>
              <a:t>Gears</a:t>
            </a:r>
            <a:r>
              <a:rPr lang="nl-NL" dirty="0"/>
              <a:t> Sales History.xlsx/Model/</a:t>
            </a:r>
            <a:r>
              <a:rPr lang="nl-NL" dirty="0" err="1"/>
              <a:t>Tables</a:t>
            </a:r>
            <a:r>
              <a:rPr lang="nl-NL" dirty="0">
                <a:solidFill>
                  <a:schemeClr val="tx1"/>
                </a:solidFill>
              </a:rPr>
              <a:t>/</a:t>
            </a:r>
            <a:r>
              <a:rPr lang="nl-NL" dirty="0" err="1">
                <a:solidFill>
                  <a:schemeClr val="tx1"/>
                </a:solidFill>
              </a:rPr>
              <a:t>Table</a:t>
            </a:r>
            <a:r>
              <a:rPr lang="nl-NL" dirty="0">
                <a:solidFill>
                  <a:schemeClr val="tx1"/>
                </a:solidFill>
              </a:rPr>
              <a:t>('Table2')?</a:t>
            </a:r>
            <a:r>
              <a:rPr lang="nl-NL" u="dash" dirty="0">
                <a:solidFill>
                  <a:schemeClr val="tx1"/>
                </a:solidFill>
              </a:rPr>
              <a:t>$</a:t>
            </a:r>
            <a:r>
              <a:rPr lang="nl-NL" u="dash" dirty="0" smtClean="0">
                <a:solidFill>
                  <a:schemeClr val="tx1"/>
                </a:solidFill>
              </a:rPr>
              <a:t>format=html</a:t>
            </a:r>
            <a:endParaRPr lang="en-US" u="dash" dirty="0">
              <a:solidFill>
                <a:schemeClr val="tx1"/>
              </a:solidFill>
            </a:endParaRPr>
          </a:p>
        </p:txBody>
      </p:sp>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43029" y="838801"/>
            <a:ext cx="6457950" cy="3826541"/>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30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050606" y="455756"/>
            <a:ext cx="4053841" cy="1128774"/>
          </a:xfrm>
          <a:custGeom>
            <a:avLst/>
            <a:gdLst>
              <a:gd name="connsiteX0" fmla="*/ 0 w 4053840"/>
              <a:gd name="connsiteY0" fmla="*/ 0 h 1128772"/>
              <a:gd name="connsiteX1" fmla="*/ 3489454 w 4053840"/>
              <a:gd name="connsiteY1" fmla="*/ 0 h 1128772"/>
              <a:gd name="connsiteX2" fmla="*/ 4053840 w 4053840"/>
              <a:gd name="connsiteY2" fmla="*/ 564386 h 1128772"/>
              <a:gd name="connsiteX3" fmla="*/ 3489454 w 4053840"/>
              <a:gd name="connsiteY3" fmla="*/ 1128772 h 1128772"/>
              <a:gd name="connsiteX4" fmla="*/ 0 w 4053840"/>
              <a:gd name="connsiteY4" fmla="*/ 1128772 h 1128772"/>
              <a:gd name="connsiteX5" fmla="*/ 0 w 4053840"/>
              <a:gd name="connsiteY5" fmla="*/ 0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1128772">
                <a:moveTo>
                  <a:pt x="4053840" y="1128771"/>
                </a:moveTo>
                <a:lnTo>
                  <a:pt x="564386" y="1128771"/>
                </a:lnTo>
                <a:lnTo>
                  <a:pt x="0" y="564386"/>
                </a:lnTo>
                <a:lnTo>
                  <a:pt x="564386" y="1"/>
                </a:lnTo>
                <a:lnTo>
                  <a:pt x="4053840" y="1"/>
                </a:lnTo>
                <a:lnTo>
                  <a:pt x="4053840" y="1128771"/>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779950" tIns="133351" rIns="248920" bIns="133351" numCol="1" spcCol="1270" anchor="ctr" anchorCtr="0">
            <a:noAutofit/>
          </a:bodyPr>
          <a:lstStyle/>
          <a:p>
            <a:pPr lvl="0" algn="ctr" defTabSz="1555750">
              <a:lnSpc>
                <a:spcPct val="90000"/>
              </a:lnSpc>
              <a:spcBef>
                <a:spcPct val="0"/>
              </a:spcBef>
              <a:spcAft>
                <a:spcPct val="35000"/>
              </a:spcAft>
            </a:pPr>
            <a:r>
              <a:rPr lang="nl-NL" sz="3200" kern="1200" dirty="0" smtClean="0">
                <a:latin typeface="Segoe" pitchFamily="34" charset="0"/>
              </a:rPr>
              <a:t>REST</a:t>
            </a:r>
            <a:endParaRPr lang="en-US" sz="3200" kern="1200" dirty="0">
              <a:latin typeface="Segoe" pitchFamily="34" charset="0"/>
            </a:endParaRPr>
          </a:p>
        </p:txBody>
      </p:sp>
      <p:sp>
        <p:nvSpPr>
          <p:cNvPr id="10" name="Freeform 9"/>
          <p:cNvSpPr/>
          <p:nvPr/>
        </p:nvSpPr>
        <p:spPr>
          <a:xfrm>
            <a:off x="1050606" y="1921475"/>
            <a:ext cx="4053841" cy="1128772"/>
          </a:xfrm>
          <a:custGeom>
            <a:avLst/>
            <a:gdLst>
              <a:gd name="connsiteX0" fmla="*/ 0 w 4053840"/>
              <a:gd name="connsiteY0" fmla="*/ 0 h 1128772"/>
              <a:gd name="connsiteX1" fmla="*/ 3489454 w 4053840"/>
              <a:gd name="connsiteY1" fmla="*/ 0 h 1128772"/>
              <a:gd name="connsiteX2" fmla="*/ 4053840 w 4053840"/>
              <a:gd name="connsiteY2" fmla="*/ 564386 h 1128772"/>
              <a:gd name="connsiteX3" fmla="*/ 3489454 w 4053840"/>
              <a:gd name="connsiteY3" fmla="*/ 1128772 h 1128772"/>
              <a:gd name="connsiteX4" fmla="*/ 0 w 4053840"/>
              <a:gd name="connsiteY4" fmla="*/ 1128772 h 1128772"/>
              <a:gd name="connsiteX5" fmla="*/ 0 w 4053840"/>
              <a:gd name="connsiteY5" fmla="*/ 0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1128772">
                <a:moveTo>
                  <a:pt x="4053840" y="1128771"/>
                </a:moveTo>
                <a:lnTo>
                  <a:pt x="564386" y="1128771"/>
                </a:lnTo>
                <a:lnTo>
                  <a:pt x="0" y="564386"/>
                </a:lnTo>
                <a:lnTo>
                  <a:pt x="564386" y="1"/>
                </a:lnTo>
                <a:lnTo>
                  <a:pt x="4053840" y="1"/>
                </a:lnTo>
                <a:lnTo>
                  <a:pt x="4053840" y="1128771"/>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779950" tIns="133350" rIns="248920" bIns="133350" numCol="1" spcCol="1270" anchor="ctr" anchorCtr="0">
            <a:noAutofit/>
          </a:bodyPr>
          <a:lstStyle/>
          <a:p>
            <a:pPr lvl="0" algn="ctr" defTabSz="1555750">
              <a:lnSpc>
                <a:spcPct val="90000"/>
              </a:lnSpc>
              <a:spcBef>
                <a:spcPct val="0"/>
              </a:spcBef>
              <a:spcAft>
                <a:spcPct val="35000"/>
              </a:spcAft>
            </a:pPr>
            <a:r>
              <a:rPr lang="nl-NL" sz="3200" kern="1200" dirty="0" smtClean="0">
                <a:latin typeface="Segoe" pitchFamily="34" charset="0"/>
              </a:rPr>
              <a:t>OData</a:t>
            </a:r>
            <a:endParaRPr lang="en-US" sz="3200" kern="1200" dirty="0">
              <a:latin typeface="Segoe" pitchFamily="34" charset="0"/>
            </a:endParaRPr>
          </a:p>
        </p:txBody>
      </p:sp>
      <p:sp>
        <p:nvSpPr>
          <p:cNvPr id="13" name="Freeform 12"/>
          <p:cNvSpPr/>
          <p:nvPr/>
        </p:nvSpPr>
        <p:spPr>
          <a:xfrm>
            <a:off x="1050606" y="3387193"/>
            <a:ext cx="4053841" cy="1128773"/>
          </a:xfrm>
          <a:custGeom>
            <a:avLst/>
            <a:gdLst>
              <a:gd name="connsiteX0" fmla="*/ 0 w 4053840"/>
              <a:gd name="connsiteY0" fmla="*/ 0 h 1128772"/>
              <a:gd name="connsiteX1" fmla="*/ 3489454 w 4053840"/>
              <a:gd name="connsiteY1" fmla="*/ 0 h 1128772"/>
              <a:gd name="connsiteX2" fmla="*/ 4053840 w 4053840"/>
              <a:gd name="connsiteY2" fmla="*/ 564386 h 1128772"/>
              <a:gd name="connsiteX3" fmla="*/ 3489454 w 4053840"/>
              <a:gd name="connsiteY3" fmla="*/ 1128772 h 1128772"/>
              <a:gd name="connsiteX4" fmla="*/ 0 w 4053840"/>
              <a:gd name="connsiteY4" fmla="*/ 1128772 h 1128772"/>
              <a:gd name="connsiteX5" fmla="*/ 0 w 4053840"/>
              <a:gd name="connsiteY5" fmla="*/ 0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1128772">
                <a:moveTo>
                  <a:pt x="4053840" y="1128771"/>
                </a:moveTo>
                <a:lnTo>
                  <a:pt x="564386" y="1128771"/>
                </a:lnTo>
                <a:lnTo>
                  <a:pt x="0" y="564386"/>
                </a:lnTo>
                <a:lnTo>
                  <a:pt x="564386" y="1"/>
                </a:lnTo>
                <a:lnTo>
                  <a:pt x="4053840" y="1"/>
                </a:lnTo>
                <a:lnTo>
                  <a:pt x="4053840" y="1128771"/>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779950" tIns="133351" rIns="248920" bIns="133350" numCol="1" spcCol="1270" anchor="ctr" anchorCtr="0">
            <a:noAutofit/>
          </a:bodyPr>
          <a:lstStyle/>
          <a:p>
            <a:pPr lvl="0" algn="ctr" defTabSz="1555750">
              <a:lnSpc>
                <a:spcPct val="90000"/>
              </a:lnSpc>
              <a:spcBef>
                <a:spcPct val="0"/>
              </a:spcBef>
              <a:spcAft>
                <a:spcPct val="35000"/>
              </a:spcAft>
            </a:pPr>
            <a:r>
              <a:rPr lang="nl-NL" sz="3200" kern="1200" dirty="0" smtClean="0">
                <a:latin typeface="Segoe" pitchFamily="34" charset="0"/>
              </a:rPr>
              <a:t>SharePoint 2010</a:t>
            </a:r>
            <a:endParaRPr lang="en-US" sz="3200" kern="1200" dirty="0">
              <a:latin typeface="Segoe" pitchFamily="34" charset="0"/>
            </a:endParaRPr>
          </a:p>
        </p:txBody>
      </p:sp>
      <p:pic>
        <p:nvPicPr>
          <p:cNvPr id="15" name="Picture 3" descr="C:\Users\Michael.Hompus\Desktop\Pic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94" y="440085"/>
            <a:ext cx="1212850" cy="12128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ichael.Hompus\Desktop\Pictur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494" y="1895311"/>
            <a:ext cx="121285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Michael.Hompus\Desktop\Pictur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494" y="3376373"/>
            <a:ext cx="1212850" cy="1212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ichael.Hompus\Desktop\Picture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254" y="646708"/>
            <a:ext cx="2389187" cy="449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92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31564" y="270857"/>
            <a:ext cx="8640960" cy="400110"/>
          </a:xfrm>
          <a:prstGeom prst="rect">
            <a:avLst/>
          </a:prstGeom>
          <a:noFill/>
        </p:spPr>
        <p:txBody>
          <a:bodyPr wrap="square" rtlCol="0">
            <a:spAutoFit/>
          </a:bodyPr>
          <a:lstStyle>
            <a:defPPr>
              <a:defRPr lang="en-US"/>
            </a:defPPr>
            <a:lvl1pPr>
              <a:defRPr sz="2000" b="1">
                <a:solidFill>
                  <a:schemeClr val="bg1"/>
                </a:solidFill>
                <a:latin typeface="Segoe Light" pitchFamily="34" charset="0"/>
              </a:defRPr>
            </a:lvl1pPr>
          </a:lstStyle>
          <a:p>
            <a:r>
              <a:rPr lang="en-US" dirty="0"/>
              <a:t>.../Gears Sales History.xlsx/Model</a:t>
            </a:r>
            <a:r>
              <a:rPr lang="en-US" dirty="0">
                <a:solidFill>
                  <a:schemeClr val="tx1"/>
                </a:solidFill>
              </a:rPr>
              <a:t>/Charts('Chart 3')?</a:t>
            </a:r>
            <a:r>
              <a:rPr lang="en-US" u="dash" dirty="0">
                <a:solidFill>
                  <a:schemeClr val="tx1"/>
                </a:solidFill>
              </a:rPr>
              <a:t>$format=image</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164" y="1157290"/>
            <a:ext cx="5781675" cy="2828925"/>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6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ichael.Hompus\Desktop\Pictur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306" y="62706"/>
            <a:ext cx="5005388" cy="501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9134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Valkuilen</a:t>
            </a:r>
            <a:endParaRPr lang="nl-NL" dirty="0"/>
          </a:p>
        </p:txBody>
      </p:sp>
      <p:pic>
        <p:nvPicPr>
          <p:cNvPr id="9218" name="Picture 2" descr="Screenshot displaying SharePoint 2010 showing the following error: &quot;Could not load type 'System.Data.Services.Providers.IDataServiceUpdateProvider' from assembly 'System.Data.Services, Version=3.5.0.0, Culture=neutral, PublicKeyToken=b77a5c561934e089'.&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854000" y="1185750"/>
            <a:ext cx="5436000" cy="2772000"/>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251520" y="4168120"/>
            <a:ext cx="8640960" cy="707886"/>
          </a:xfrm>
          <a:prstGeom prst="rect">
            <a:avLst/>
          </a:prstGeom>
          <a:noFill/>
        </p:spPr>
        <p:txBody>
          <a:bodyPr wrap="square" rtlCol="0">
            <a:spAutoFit/>
          </a:bodyPr>
          <a:lstStyle>
            <a:defPPr>
              <a:defRPr lang="en-US"/>
            </a:defPPr>
            <a:lvl1pPr>
              <a:defRPr sz="2000" b="1">
                <a:solidFill>
                  <a:schemeClr val="bg1"/>
                </a:solidFill>
                <a:latin typeface="Segoe Light" pitchFamily="34" charset="0"/>
              </a:defRPr>
            </a:lvl1pPr>
          </a:lstStyle>
          <a:p>
            <a:r>
              <a:rPr lang="nl-NL" dirty="0">
                <a:solidFill>
                  <a:schemeClr val="tx1"/>
                </a:solidFill>
              </a:rPr>
              <a:t>http://blog.hompus.nl/2010/03/26/could-not-load-type-idataserviceupdateprovider-when-using-rest-with-sharepoint-2010/</a:t>
            </a:r>
            <a:endParaRPr lang="en-US" dirty="0">
              <a:solidFill>
                <a:schemeClr val="tx1"/>
              </a:solidFill>
            </a:endParaRPr>
          </a:p>
        </p:txBody>
      </p:sp>
    </p:spTree>
    <p:extLst>
      <p:ext uri="{BB962C8B-B14F-4D97-AF65-F5344CB8AC3E}">
        <p14:creationId xmlns:p14="http://schemas.microsoft.com/office/powerpoint/2010/main" val="19384165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smtClean="0"/>
              <a:t>Valkuilen</a:t>
            </a:r>
            <a:endParaRPr lang="nl-NL" dirty="0"/>
          </a:p>
        </p:txBody>
      </p:sp>
      <p:sp>
        <p:nvSpPr>
          <p:cNvPr id="3" name="Content Placeholder 2"/>
          <p:cNvSpPr>
            <a:spLocks noGrp="1"/>
          </p:cNvSpPr>
          <p:nvPr>
            <p:ph idx="1"/>
          </p:nvPr>
        </p:nvSpPr>
        <p:spPr>
          <a:xfrm>
            <a:off x="395536" y="1200151"/>
            <a:ext cx="8229600" cy="3394472"/>
          </a:xfrm>
        </p:spPr>
        <p:txBody>
          <a:bodyPr>
            <a:normAutofit/>
          </a:bodyPr>
          <a:lstStyle/>
          <a:p>
            <a:r>
              <a:rPr lang="nl-NL" dirty="0" smtClean="0"/>
              <a:t>Niet anoniem</a:t>
            </a:r>
            <a:endParaRPr lang="nl-NL" dirty="0"/>
          </a:p>
          <a:p>
            <a:r>
              <a:rPr lang="nl-NL" dirty="0" smtClean="0"/>
              <a:t>Niet alle </a:t>
            </a:r>
            <a:r>
              <a:rPr lang="nl-NL" dirty="0"/>
              <a:t>query </a:t>
            </a:r>
            <a:r>
              <a:rPr lang="nl-NL" dirty="0" smtClean="0"/>
              <a:t>operaties zijn aanwezig </a:t>
            </a:r>
          </a:p>
          <a:p>
            <a:pPr marL="457200" lvl="1" indent="0">
              <a:buNone/>
            </a:pPr>
            <a:r>
              <a:rPr lang="nl-NL" dirty="0" smtClean="0"/>
              <a:t>bijv.: </a:t>
            </a:r>
            <a:r>
              <a:rPr lang="nl-NL" dirty="0"/>
              <a:t>$</a:t>
            </a:r>
            <a:r>
              <a:rPr lang="nl-NL" dirty="0" smtClean="0"/>
              <a:t>format is niet aanwezig in </a:t>
            </a:r>
            <a:r>
              <a:rPr lang="nl-NL" dirty="0" err="1" smtClean="0"/>
              <a:t>ListData.svc</a:t>
            </a:r>
            <a:endParaRPr lang="nl-NL" dirty="0"/>
          </a:p>
          <a:p>
            <a:r>
              <a:rPr lang="nl-NL" dirty="0"/>
              <a:t>Excel </a:t>
            </a:r>
            <a:r>
              <a:rPr lang="nl-NL" dirty="0" smtClean="0"/>
              <a:t>grafieken hebben geen Atom </a:t>
            </a:r>
            <a:r>
              <a:rPr lang="nl-NL" dirty="0"/>
              <a:t>feed equivalent</a:t>
            </a:r>
          </a:p>
          <a:p>
            <a:r>
              <a:rPr lang="nl-NL" dirty="0" smtClean="0"/>
              <a:t>Externe lijsten worden niet ondersteund</a:t>
            </a:r>
            <a:endParaRPr lang="en-US" dirty="0"/>
          </a:p>
        </p:txBody>
      </p:sp>
    </p:spTree>
    <p:extLst>
      <p:ext uri="{BB962C8B-B14F-4D97-AF65-F5344CB8AC3E}">
        <p14:creationId xmlns:p14="http://schemas.microsoft.com/office/powerpoint/2010/main" val="30408976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xc.hu/pic/l/h/ha/harrykeely/1195999_4904094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132478"/>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54" y="1"/>
            <a:ext cx="914129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35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portal.winvision.nl/WinvisionCenter/Marketing/Stockphotos/start.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75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nasa.gov/images/content/151613main_lift-l.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573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27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REST links</a:t>
            </a:r>
            <a:endParaRPr lang="en-US" dirty="0"/>
          </a:p>
        </p:txBody>
      </p:sp>
      <p:sp>
        <p:nvSpPr>
          <p:cNvPr id="3" name="Content Placeholder 2"/>
          <p:cNvSpPr>
            <a:spLocks noGrp="1"/>
          </p:cNvSpPr>
          <p:nvPr>
            <p:ph idx="1"/>
          </p:nvPr>
        </p:nvSpPr>
        <p:spPr/>
        <p:txBody>
          <a:bodyPr>
            <a:noAutofit/>
          </a:bodyPr>
          <a:lstStyle/>
          <a:p>
            <a:pPr marL="0" indent="0">
              <a:buNone/>
            </a:pPr>
            <a:r>
              <a:rPr lang="nl-NL" sz="2000" dirty="0"/>
              <a:t>Roy Thomas </a:t>
            </a:r>
            <a:r>
              <a:rPr lang="nl-NL" sz="2000" dirty="0" err="1"/>
              <a:t>Fielding</a:t>
            </a:r>
            <a:endParaRPr lang="nl-NL" sz="2000" dirty="0"/>
          </a:p>
          <a:p>
            <a:pPr marL="0" indent="0">
              <a:buNone/>
            </a:pPr>
            <a:r>
              <a:rPr lang="nl-NL" sz="1800" dirty="0">
                <a:latin typeface="Segoe Light" pitchFamily="34" charset="0"/>
              </a:rPr>
              <a:t>http://roy.gbiv.com/</a:t>
            </a:r>
          </a:p>
          <a:p>
            <a:pPr marL="0" indent="0">
              <a:buNone/>
            </a:pPr>
            <a:endParaRPr lang="nl-NL" sz="1600" dirty="0"/>
          </a:p>
          <a:p>
            <a:pPr marL="0" indent="0">
              <a:buNone/>
            </a:pPr>
            <a:r>
              <a:rPr lang="nl-NL" sz="2000" dirty="0" err="1"/>
              <a:t>Representational</a:t>
            </a:r>
            <a:r>
              <a:rPr lang="nl-NL" sz="2000" dirty="0"/>
              <a:t> State Transfer (REST)</a:t>
            </a:r>
          </a:p>
          <a:p>
            <a:pPr marL="0" indent="0">
              <a:buNone/>
            </a:pPr>
            <a:r>
              <a:rPr lang="nl-NL" sz="1800" dirty="0">
                <a:latin typeface="Segoe Light" pitchFamily="34" charset="0"/>
              </a:rPr>
              <a:t>http://www.ics.uci.edu/~fielding/pubs/dissertation/rest_arch_style.htm</a:t>
            </a:r>
          </a:p>
          <a:p>
            <a:pPr marL="0" indent="0">
              <a:buNone/>
            </a:pPr>
            <a:endParaRPr lang="nl-NL" sz="1600" dirty="0"/>
          </a:p>
          <a:p>
            <a:pPr marL="0" indent="0">
              <a:buNone/>
            </a:pPr>
            <a:r>
              <a:rPr lang="nl-NL" sz="2000" dirty="0"/>
              <a:t>Wikipedia on REST</a:t>
            </a:r>
          </a:p>
          <a:p>
            <a:pPr marL="0" indent="0">
              <a:buNone/>
            </a:pPr>
            <a:r>
              <a:rPr lang="nl-NL" sz="1800" dirty="0">
                <a:latin typeface="Segoe Light" pitchFamily="34" charset="0"/>
              </a:rPr>
              <a:t>http://</a:t>
            </a:r>
            <a:r>
              <a:rPr lang="nl-NL" sz="1800" dirty="0" smtClean="0">
                <a:latin typeface="Segoe Light" pitchFamily="34" charset="0"/>
              </a:rPr>
              <a:t>en.wikipedia.org/wiki/REST</a:t>
            </a:r>
            <a:endParaRPr lang="nl-NL" sz="1800" dirty="0">
              <a:latin typeface="Segoe Light" pitchFamily="34" charset="0"/>
            </a:endParaRPr>
          </a:p>
        </p:txBody>
      </p:sp>
    </p:spTree>
    <p:extLst>
      <p:ext uri="{BB962C8B-B14F-4D97-AF65-F5344CB8AC3E}">
        <p14:creationId xmlns:p14="http://schemas.microsoft.com/office/powerpoint/2010/main" val="4216649303"/>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OData </a:t>
            </a:r>
            <a:r>
              <a:rPr lang="nl-NL" dirty="0" smtClean="0"/>
              <a:t>links</a:t>
            </a:r>
            <a:endParaRPr lang="en-US" dirty="0"/>
          </a:p>
        </p:txBody>
      </p:sp>
      <p:sp>
        <p:nvSpPr>
          <p:cNvPr id="3" name="Content Placeholder 2"/>
          <p:cNvSpPr>
            <a:spLocks noGrp="1"/>
          </p:cNvSpPr>
          <p:nvPr>
            <p:ph idx="1"/>
          </p:nvPr>
        </p:nvSpPr>
        <p:spPr/>
        <p:txBody>
          <a:bodyPr>
            <a:noAutofit/>
          </a:bodyPr>
          <a:lstStyle/>
          <a:p>
            <a:pPr marL="0" indent="0">
              <a:buNone/>
            </a:pPr>
            <a:r>
              <a:rPr lang="en-US" sz="2000" dirty="0"/>
              <a:t>OData</a:t>
            </a:r>
          </a:p>
          <a:p>
            <a:pPr marL="0" indent="0">
              <a:buNone/>
            </a:pPr>
            <a:r>
              <a:rPr lang="en-US" sz="1800" dirty="0">
                <a:latin typeface="Segoe Light" pitchFamily="34" charset="0"/>
              </a:rPr>
              <a:t>http://www.odata.org/</a:t>
            </a:r>
          </a:p>
          <a:p>
            <a:pPr marL="0" indent="0">
              <a:buNone/>
            </a:pPr>
            <a:endParaRPr lang="en-US" sz="1600" dirty="0"/>
          </a:p>
          <a:p>
            <a:pPr marL="0" indent="0">
              <a:buNone/>
            </a:pPr>
            <a:r>
              <a:rPr lang="en-US" sz="2000" dirty="0"/>
              <a:t>OData Protocol</a:t>
            </a:r>
          </a:p>
          <a:p>
            <a:pPr marL="0" indent="0">
              <a:buNone/>
            </a:pPr>
            <a:r>
              <a:rPr lang="en-US" sz="1800" dirty="0">
                <a:latin typeface="Segoe Light" pitchFamily="34" charset="0"/>
              </a:rPr>
              <a:t>http://www.odata.org/developers/protocols</a:t>
            </a:r>
          </a:p>
          <a:p>
            <a:pPr marL="0" indent="0">
              <a:buNone/>
            </a:pPr>
            <a:endParaRPr lang="en-US" sz="1600" dirty="0"/>
          </a:p>
          <a:p>
            <a:pPr marL="0" indent="0">
              <a:buNone/>
            </a:pPr>
            <a:r>
              <a:rPr lang="en-US" sz="2000" dirty="0"/>
              <a:t>OData SDK</a:t>
            </a:r>
          </a:p>
          <a:p>
            <a:pPr marL="0" indent="0">
              <a:buNone/>
            </a:pPr>
            <a:r>
              <a:rPr lang="en-US" sz="1800" dirty="0">
                <a:latin typeface="Segoe Light" pitchFamily="34" charset="0"/>
              </a:rPr>
              <a:t>http://www.odata.org/developers/odata-sdk</a:t>
            </a:r>
          </a:p>
          <a:p>
            <a:pPr marL="0" indent="0">
              <a:buNone/>
            </a:pPr>
            <a:endParaRPr lang="en-US" sz="1600" dirty="0"/>
          </a:p>
          <a:p>
            <a:pPr marL="0" indent="0">
              <a:buNone/>
            </a:pPr>
            <a:r>
              <a:rPr lang="en-US" sz="2000" dirty="0"/>
              <a:t>OData Example Service</a:t>
            </a:r>
          </a:p>
          <a:p>
            <a:pPr marL="0" indent="0">
              <a:buNone/>
            </a:pPr>
            <a:r>
              <a:rPr lang="en-US" sz="1800" dirty="0">
                <a:latin typeface="Segoe Light" pitchFamily="34" charset="0"/>
              </a:rPr>
              <a:t>http://services.odata.org/OData/OData.svc/</a:t>
            </a:r>
          </a:p>
        </p:txBody>
      </p:sp>
    </p:spTree>
    <p:extLst>
      <p:ext uri="{BB962C8B-B14F-4D97-AF65-F5344CB8AC3E}">
        <p14:creationId xmlns:p14="http://schemas.microsoft.com/office/powerpoint/2010/main" val="1698117845"/>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050606" y="455756"/>
            <a:ext cx="4053841" cy="1128774"/>
          </a:xfrm>
          <a:custGeom>
            <a:avLst/>
            <a:gdLst>
              <a:gd name="connsiteX0" fmla="*/ 0 w 4053840"/>
              <a:gd name="connsiteY0" fmla="*/ 0 h 1128772"/>
              <a:gd name="connsiteX1" fmla="*/ 3489454 w 4053840"/>
              <a:gd name="connsiteY1" fmla="*/ 0 h 1128772"/>
              <a:gd name="connsiteX2" fmla="*/ 4053840 w 4053840"/>
              <a:gd name="connsiteY2" fmla="*/ 564386 h 1128772"/>
              <a:gd name="connsiteX3" fmla="*/ 3489454 w 4053840"/>
              <a:gd name="connsiteY3" fmla="*/ 1128772 h 1128772"/>
              <a:gd name="connsiteX4" fmla="*/ 0 w 4053840"/>
              <a:gd name="connsiteY4" fmla="*/ 1128772 h 1128772"/>
              <a:gd name="connsiteX5" fmla="*/ 0 w 4053840"/>
              <a:gd name="connsiteY5" fmla="*/ 0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1128772">
                <a:moveTo>
                  <a:pt x="4053840" y="1128771"/>
                </a:moveTo>
                <a:lnTo>
                  <a:pt x="564386" y="1128771"/>
                </a:lnTo>
                <a:lnTo>
                  <a:pt x="0" y="564386"/>
                </a:lnTo>
                <a:lnTo>
                  <a:pt x="564386" y="1"/>
                </a:lnTo>
                <a:lnTo>
                  <a:pt x="4053840" y="1"/>
                </a:lnTo>
                <a:lnTo>
                  <a:pt x="4053840" y="1128771"/>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779950" tIns="133351" rIns="248920" bIns="133351" numCol="1" spcCol="1270" anchor="ctr" anchorCtr="0">
            <a:noAutofit/>
          </a:bodyPr>
          <a:lstStyle/>
          <a:p>
            <a:pPr lvl="0" algn="ctr" defTabSz="1555750">
              <a:lnSpc>
                <a:spcPct val="90000"/>
              </a:lnSpc>
              <a:spcBef>
                <a:spcPct val="0"/>
              </a:spcBef>
              <a:spcAft>
                <a:spcPct val="35000"/>
              </a:spcAft>
            </a:pPr>
            <a:r>
              <a:rPr lang="nl-NL" sz="3200" kern="1200" dirty="0" smtClean="0">
                <a:latin typeface="Segoe" pitchFamily="34" charset="0"/>
              </a:rPr>
              <a:t>REST</a:t>
            </a:r>
            <a:endParaRPr lang="en-US" sz="3200" kern="1200" dirty="0">
              <a:latin typeface="Segoe" pitchFamily="34" charset="0"/>
            </a:endParaRPr>
          </a:p>
        </p:txBody>
      </p:sp>
      <p:sp>
        <p:nvSpPr>
          <p:cNvPr id="10" name="Freeform 9"/>
          <p:cNvSpPr/>
          <p:nvPr/>
        </p:nvSpPr>
        <p:spPr>
          <a:xfrm>
            <a:off x="1050606" y="1921475"/>
            <a:ext cx="4053841" cy="1128772"/>
          </a:xfrm>
          <a:custGeom>
            <a:avLst/>
            <a:gdLst>
              <a:gd name="connsiteX0" fmla="*/ 0 w 4053840"/>
              <a:gd name="connsiteY0" fmla="*/ 0 h 1128772"/>
              <a:gd name="connsiteX1" fmla="*/ 3489454 w 4053840"/>
              <a:gd name="connsiteY1" fmla="*/ 0 h 1128772"/>
              <a:gd name="connsiteX2" fmla="*/ 4053840 w 4053840"/>
              <a:gd name="connsiteY2" fmla="*/ 564386 h 1128772"/>
              <a:gd name="connsiteX3" fmla="*/ 3489454 w 4053840"/>
              <a:gd name="connsiteY3" fmla="*/ 1128772 h 1128772"/>
              <a:gd name="connsiteX4" fmla="*/ 0 w 4053840"/>
              <a:gd name="connsiteY4" fmla="*/ 1128772 h 1128772"/>
              <a:gd name="connsiteX5" fmla="*/ 0 w 4053840"/>
              <a:gd name="connsiteY5" fmla="*/ 0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1128772">
                <a:moveTo>
                  <a:pt x="4053840" y="1128771"/>
                </a:moveTo>
                <a:lnTo>
                  <a:pt x="564386" y="1128771"/>
                </a:lnTo>
                <a:lnTo>
                  <a:pt x="0" y="564386"/>
                </a:lnTo>
                <a:lnTo>
                  <a:pt x="564386" y="1"/>
                </a:lnTo>
                <a:lnTo>
                  <a:pt x="4053840" y="1"/>
                </a:lnTo>
                <a:lnTo>
                  <a:pt x="4053840" y="1128771"/>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779950" tIns="133350" rIns="248920" bIns="133350" numCol="1" spcCol="1270" anchor="ctr" anchorCtr="0">
            <a:noAutofit/>
          </a:bodyPr>
          <a:lstStyle/>
          <a:p>
            <a:pPr lvl="0" algn="ctr" defTabSz="1555750">
              <a:lnSpc>
                <a:spcPct val="90000"/>
              </a:lnSpc>
              <a:spcBef>
                <a:spcPct val="0"/>
              </a:spcBef>
              <a:spcAft>
                <a:spcPct val="35000"/>
              </a:spcAft>
            </a:pPr>
            <a:r>
              <a:rPr lang="nl-NL" sz="3200" kern="1200" dirty="0" smtClean="0">
                <a:latin typeface="Segoe" pitchFamily="34" charset="0"/>
              </a:rPr>
              <a:t>OData</a:t>
            </a:r>
            <a:endParaRPr lang="en-US" sz="3200" kern="1200" dirty="0">
              <a:latin typeface="Segoe" pitchFamily="34" charset="0"/>
            </a:endParaRPr>
          </a:p>
        </p:txBody>
      </p:sp>
      <p:sp>
        <p:nvSpPr>
          <p:cNvPr id="13" name="Freeform 12"/>
          <p:cNvSpPr/>
          <p:nvPr/>
        </p:nvSpPr>
        <p:spPr>
          <a:xfrm>
            <a:off x="1050606" y="3387193"/>
            <a:ext cx="4053841" cy="1128773"/>
          </a:xfrm>
          <a:custGeom>
            <a:avLst/>
            <a:gdLst>
              <a:gd name="connsiteX0" fmla="*/ 0 w 4053840"/>
              <a:gd name="connsiteY0" fmla="*/ 0 h 1128772"/>
              <a:gd name="connsiteX1" fmla="*/ 3489454 w 4053840"/>
              <a:gd name="connsiteY1" fmla="*/ 0 h 1128772"/>
              <a:gd name="connsiteX2" fmla="*/ 4053840 w 4053840"/>
              <a:gd name="connsiteY2" fmla="*/ 564386 h 1128772"/>
              <a:gd name="connsiteX3" fmla="*/ 3489454 w 4053840"/>
              <a:gd name="connsiteY3" fmla="*/ 1128772 h 1128772"/>
              <a:gd name="connsiteX4" fmla="*/ 0 w 4053840"/>
              <a:gd name="connsiteY4" fmla="*/ 1128772 h 1128772"/>
              <a:gd name="connsiteX5" fmla="*/ 0 w 4053840"/>
              <a:gd name="connsiteY5" fmla="*/ 0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1128772">
                <a:moveTo>
                  <a:pt x="4053840" y="1128771"/>
                </a:moveTo>
                <a:lnTo>
                  <a:pt x="564386" y="1128771"/>
                </a:lnTo>
                <a:lnTo>
                  <a:pt x="0" y="564386"/>
                </a:lnTo>
                <a:lnTo>
                  <a:pt x="564386" y="1"/>
                </a:lnTo>
                <a:lnTo>
                  <a:pt x="4053840" y="1"/>
                </a:lnTo>
                <a:lnTo>
                  <a:pt x="4053840" y="1128771"/>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779950" tIns="133351" rIns="248920" bIns="133350" numCol="1" spcCol="1270" anchor="ctr" anchorCtr="0">
            <a:noAutofit/>
          </a:bodyPr>
          <a:lstStyle/>
          <a:p>
            <a:pPr lvl="0" algn="ctr" defTabSz="1555750">
              <a:lnSpc>
                <a:spcPct val="90000"/>
              </a:lnSpc>
              <a:spcBef>
                <a:spcPct val="0"/>
              </a:spcBef>
              <a:spcAft>
                <a:spcPct val="35000"/>
              </a:spcAft>
            </a:pPr>
            <a:r>
              <a:rPr lang="nl-NL" sz="3200" kern="1200" dirty="0" smtClean="0">
                <a:latin typeface="Segoe" pitchFamily="34" charset="0"/>
              </a:rPr>
              <a:t>SharePoint 2010</a:t>
            </a:r>
            <a:endParaRPr lang="en-US" sz="3200" kern="1200" dirty="0">
              <a:latin typeface="Segoe" pitchFamily="34" charset="0"/>
            </a:endParaRPr>
          </a:p>
        </p:txBody>
      </p:sp>
      <p:pic>
        <p:nvPicPr>
          <p:cNvPr id="1027" name="Picture 3" descr="C:\Users\Michael.Hompus\Desktop\Pic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94" y="440085"/>
            <a:ext cx="1212850" cy="12128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Michael.Hompus\Desktop\Pictur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494" y="1895311"/>
            <a:ext cx="121285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Michael.Hompus\Desktop\Pictur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494" y="3376373"/>
            <a:ext cx="1212850" cy="121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08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SharePoint 2010 </a:t>
            </a:r>
            <a:r>
              <a:rPr lang="nl-NL" dirty="0" smtClean="0"/>
              <a:t>links</a:t>
            </a:r>
            <a:endParaRPr lang="en-US" dirty="0"/>
          </a:p>
        </p:txBody>
      </p:sp>
      <p:sp>
        <p:nvSpPr>
          <p:cNvPr id="3" name="Content Placeholder 2"/>
          <p:cNvSpPr>
            <a:spLocks noGrp="1"/>
          </p:cNvSpPr>
          <p:nvPr>
            <p:ph idx="1"/>
          </p:nvPr>
        </p:nvSpPr>
        <p:spPr/>
        <p:txBody>
          <a:bodyPr>
            <a:noAutofit/>
          </a:bodyPr>
          <a:lstStyle/>
          <a:p>
            <a:pPr marL="0" indent="0">
              <a:buNone/>
            </a:pPr>
            <a:r>
              <a:rPr lang="en-US" sz="2000" dirty="0"/>
              <a:t>Query SharePoint Foundation with ADO.NET Data Services</a:t>
            </a:r>
          </a:p>
          <a:p>
            <a:pPr marL="0" indent="0">
              <a:buNone/>
            </a:pPr>
            <a:r>
              <a:rPr lang="en-US" sz="1800" dirty="0">
                <a:latin typeface="Segoe Light" pitchFamily="34" charset="0"/>
              </a:rPr>
              <a:t>http://msdn.microsoft.com/en-us/library/ee535480(v=office.14).aspx</a:t>
            </a:r>
          </a:p>
          <a:p>
            <a:pPr marL="0" indent="0">
              <a:buNone/>
            </a:pPr>
            <a:endParaRPr lang="en-US" sz="1600" dirty="0"/>
          </a:p>
          <a:p>
            <a:pPr marL="0" indent="0">
              <a:buNone/>
            </a:pPr>
            <a:r>
              <a:rPr lang="en-US" sz="2000" dirty="0"/>
              <a:t>Excel Web Services &amp; REST</a:t>
            </a:r>
          </a:p>
          <a:p>
            <a:pPr marL="0" indent="0">
              <a:buNone/>
            </a:pPr>
            <a:r>
              <a:rPr lang="en-US" sz="1800" dirty="0">
                <a:latin typeface="Segoe Light" pitchFamily="34" charset="0"/>
              </a:rPr>
              <a:t>http://blogs.msdn.com/excel/archive/tags/REST+API/default.aspx</a:t>
            </a:r>
          </a:p>
          <a:p>
            <a:pPr marL="0" indent="0">
              <a:buNone/>
            </a:pPr>
            <a:endParaRPr lang="en-US" sz="1600" dirty="0"/>
          </a:p>
          <a:p>
            <a:pPr marL="0" indent="0">
              <a:buNone/>
            </a:pPr>
            <a:r>
              <a:rPr lang="en-US" sz="2000" dirty="0"/>
              <a:t>SharePoint 2010 REST  &amp; Windows Phone 7</a:t>
            </a:r>
          </a:p>
          <a:p>
            <a:pPr marL="0" indent="0">
              <a:buNone/>
            </a:pPr>
            <a:r>
              <a:rPr lang="en-US" sz="1800" dirty="0">
                <a:latin typeface="Segoe Light" pitchFamily="34" charset="0"/>
              </a:rPr>
              <a:t>http://weblogs.asp.net/jan/archive/2010/04/22/accessing-sharepoint-2010-data-with-rest-odata-on-windows-phone-7.aspx</a:t>
            </a:r>
          </a:p>
        </p:txBody>
      </p:sp>
    </p:spTree>
    <p:extLst>
      <p:ext uri="{BB962C8B-B14F-4D97-AF65-F5344CB8AC3E}">
        <p14:creationId xmlns:p14="http://schemas.microsoft.com/office/powerpoint/2010/main" val="3332316528"/>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Vragen?</a:t>
            </a:r>
            <a:endParaRPr lang="nl-NL" dirty="0"/>
          </a:p>
        </p:txBody>
      </p:sp>
    </p:spTree>
    <p:extLst>
      <p:ext uri="{BB962C8B-B14F-4D97-AF65-F5344CB8AC3E}">
        <p14:creationId xmlns:p14="http://schemas.microsoft.com/office/powerpoint/2010/main" val="1106904000"/>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758896"/>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sa.gov/images/content/438970main_image_1631_1600-120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405" cy="51435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712200"/>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ortal.winvision.nl/WinvisionCenter/Marketing/Stockphotos/149033_153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4"/>
          <a:stretch/>
        </p:blipFill>
        <p:spPr bwMode="auto">
          <a:xfrm>
            <a:off x="-9525" y="0"/>
            <a:ext cx="9153525" cy="51435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32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hinewithgrace.com/wp-content/uploads/2007/06/wrong-way-ok.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22" r="-370"/>
          <a:stretch/>
        </p:blipFill>
        <p:spPr bwMode="auto">
          <a:xfrm>
            <a:off x="-46037" y="0"/>
            <a:ext cx="9257966" cy="51435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77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vDays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D28738AA79C0428D818BAA7F8653C0" ma:contentTypeVersion="0" ma:contentTypeDescription="Create a new document." ma:contentTypeScope="" ma:versionID="f64e6c6cc7e304ef5c88c25fd82ed35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B1675A-B27F-4E4D-B389-43AE0F4DFF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E4C9307-A36D-4A23-8932-1C79E73E3D8C}">
  <ds:schemaRefs>
    <ds:schemaRef ds:uri="http://schemas.microsoft.com/sharepoint/v3/contenttype/forms"/>
  </ds:schemaRefs>
</ds:datastoreItem>
</file>

<file path=customXml/itemProps3.xml><?xml version="1.0" encoding="utf-8"?>
<ds:datastoreItem xmlns:ds="http://schemas.openxmlformats.org/officeDocument/2006/customXml" ds:itemID="{102C8E52-2D70-4896-82C1-F630C911ED7A}">
  <ds:schemaRefs>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DevDays2011</Template>
  <TotalTime>2071</TotalTime>
  <Words>4963</Words>
  <Application>Microsoft Office PowerPoint</Application>
  <PresentationFormat>On-screen Show (16:9)</PresentationFormat>
  <Paragraphs>677</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DevDays2011</vt:lpstr>
      <vt:lpstr>PowerPoint Presentation</vt:lpstr>
      <vt:lpstr>Speaking OData to SharePoint 2010 in a RESTful manner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Bekende REST API’s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Adressering</vt:lpstr>
      <vt:lpstr>Query operaties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Valkuilen</vt:lpstr>
      <vt:lpstr>Valkuilen</vt:lpstr>
      <vt:lpstr>PowerPoint Presentation</vt:lpstr>
      <vt:lpstr>PowerPoint Presentation</vt:lpstr>
      <vt:lpstr>PowerPoint Presentation</vt:lpstr>
      <vt:lpstr>PowerPoint Presentation</vt:lpstr>
      <vt:lpstr>REST links</vt:lpstr>
      <vt:lpstr>OData links</vt:lpstr>
      <vt:lpstr>SharePoint 2010 links</vt:lpstr>
      <vt:lpstr>Vragen?</vt:lpstr>
      <vt:lpstr>PowerPoint Presentation</vt:lpstr>
    </vt:vector>
  </TitlesOfParts>
  <Company>Winvision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Michaël Hompus</dc:creator>
  <cp:keywords>TechNet_Live 2011</cp:keywords>
  <cp:lastModifiedBy>Michaël Hompus</cp:lastModifiedBy>
  <cp:revision>106</cp:revision>
  <cp:lastPrinted>2011-04-27T12:42:10Z</cp:lastPrinted>
  <dcterms:created xsi:type="dcterms:W3CDTF">2011-04-08T15:02:48Z</dcterms:created>
  <dcterms:modified xsi:type="dcterms:W3CDTF">2011-05-05T13:55:13Z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0x01010060D28738AA79C0428D818BAA7F8653C0</vt:lpwstr>
  </property>
</Properties>
</file>